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tags/tag12.xml" ContentType="application/vnd.openxmlformats-officedocument.presentationml.tags+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6" r:id="rId6"/>
    <p:sldMasterId id="2147483705" r:id="rId7"/>
    <p:sldMasterId id="2147483724" r:id="rId8"/>
    <p:sldMasterId id="2147483745" r:id="rId9"/>
    <p:sldMasterId id="2147483771" r:id="rId10"/>
    <p:sldMasterId id="2147483808" r:id="rId11"/>
    <p:sldMasterId id="2147483841" r:id="rId12"/>
    <p:sldMasterId id="2147483848" r:id="rId13"/>
    <p:sldMasterId id="2147483877" r:id="rId14"/>
    <p:sldMasterId id="2147483909" r:id="rId15"/>
  </p:sldMasterIdLst>
  <p:notesMasterIdLst>
    <p:notesMasterId r:id="rId60"/>
  </p:notesMasterIdLst>
  <p:sldIdLst>
    <p:sldId id="1580" r:id="rId16"/>
    <p:sldId id="1560" r:id="rId17"/>
    <p:sldId id="283" r:id="rId18"/>
    <p:sldId id="284" r:id="rId19"/>
    <p:sldId id="285" r:id="rId20"/>
    <p:sldId id="1565" r:id="rId21"/>
    <p:sldId id="1564" r:id="rId22"/>
    <p:sldId id="1566" r:id="rId23"/>
    <p:sldId id="4462" r:id="rId24"/>
    <p:sldId id="4549" r:id="rId25"/>
    <p:sldId id="4550" r:id="rId26"/>
    <p:sldId id="742" r:id="rId27"/>
    <p:sldId id="4551" r:id="rId28"/>
    <p:sldId id="631" r:id="rId29"/>
    <p:sldId id="4552" r:id="rId30"/>
    <p:sldId id="4553" r:id="rId31"/>
    <p:sldId id="312" r:id="rId32"/>
    <p:sldId id="311" r:id="rId33"/>
    <p:sldId id="1849" r:id="rId34"/>
    <p:sldId id="4479" r:id="rId35"/>
    <p:sldId id="4539" r:id="rId36"/>
    <p:sldId id="4547" r:id="rId37"/>
    <p:sldId id="1882" r:id="rId38"/>
    <p:sldId id="4529" r:id="rId39"/>
    <p:sldId id="4548" r:id="rId40"/>
    <p:sldId id="2315" r:id="rId41"/>
    <p:sldId id="267" r:id="rId42"/>
    <p:sldId id="268" r:id="rId43"/>
    <p:sldId id="269" r:id="rId44"/>
    <p:sldId id="1551" r:id="rId45"/>
    <p:sldId id="2792" r:id="rId46"/>
    <p:sldId id="2793" r:id="rId47"/>
    <p:sldId id="275" r:id="rId48"/>
    <p:sldId id="276" r:id="rId49"/>
    <p:sldId id="2794" r:id="rId50"/>
    <p:sldId id="2316" r:id="rId51"/>
    <p:sldId id="4554" r:id="rId52"/>
    <p:sldId id="2319" r:id="rId53"/>
    <p:sldId id="2318" r:id="rId54"/>
    <p:sldId id="307" r:id="rId55"/>
    <p:sldId id="4481" r:id="rId56"/>
    <p:sldId id="4555" r:id="rId57"/>
    <p:sldId id="4556" r:id="rId58"/>
    <p:sldId id="340" r:id="rId5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1580"/>
          </p14:sldIdLst>
        </p14:section>
        <p14:section name="Section 1: Subscription Management" id="{8986E591-0DED-491D-9583-52CED9CB9189}">
          <p14:sldIdLst>
            <p14:sldId id="1560"/>
            <p14:sldId id="283"/>
            <p14:sldId id="284"/>
            <p14:sldId id="285"/>
            <p14:sldId id="1565"/>
            <p14:sldId id="1564"/>
            <p14:sldId id="1566"/>
            <p14:sldId id="4462"/>
            <p14:sldId id="4549"/>
            <p14:sldId id="4550"/>
            <p14:sldId id="742"/>
          </p14:sldIdLst>
        </p14:section>
        <p14:section name="Section 2: RBAC | Resource Lock" id="{08715AC6-730C-4C54-83B2-59E245571191}">
          <p14:sldIdLst>
            <p14:sldId id="4551"/>
            <p14:sldId id="631"/>
            <p14:sldId id="4552"/>
          </p14:sldIdLst>
        </p14:section>
        <p14:section name="Section 3: Azure Governance" id="{89003D9B-AC4A-41DA-BF9A-35157AAFE2EE}">
          <p14:sldIdLst>
            <p14:sldId id="4553"/>
            <p14:sldId id="312"/>
            <p14:sldId id="311"/>
            <p14:sldId id="1849"/>
            <p14:sldId id="4479"/>
            <p14:sldId id="4539"/>
            <p14:sldId id="4547"/>
            <p14:sldId id="1882"/>
            <p14:sldId id="4529"/>
            <p14:sldId id="4548"/>
            <p14:sldId id="2315"/>
            <p14:sldId id="267"/>
            <p14:sldId id="268"/>
            <p14:sldId id="269"/>
            <p14:sldId id="1551"/>
            <p14:sldId id="2792"/>
            <p14:sldId id="2793"/>
            <p14:sldId id="275"/>
            <p14:sldId id="276"/>
            <p14:sldId id="2794"/>
            <p14:sldId id="2316"/>
            <p14:sldId id="4554"/>
            <p14:sldId id="2319"/>
            <p14:sldId id="2318"/>
            <p14:sldId id="307"/>
            <p14:sldId id="4481"/>
            <p14:sldId id="4555"/>
            <p14:sldId id="4556"/>
            <p14:sldId id="3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501F39-8912-4FF9-9859-92BE74811491}" v="4" dt="2019-01-16T12:48:32.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77289" autoAdjust="0"/>
  </p:normalViewPr>
  <p:slideViewPr>
    <p:cSldViewPr snapToGrid="0">
      <p:cViewPr varScale="1">
        <p:scale>
          <a:sx n="28" d="100"/>
          <a:sy n="28" d="100"/>
        </p:scale>
        <p:origin x="1074" y="18"/>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microsoft.com/office/2015/10/relationships/revisionInfo" Target="revisionInfo.xml"/><Relationship Id="rId5" Type="http://schemas.openxmlformats.org/officeDocument/2006/relationships/slideMaster" Target="slideMasters/slideMaster1.xml"/><Relationship Id="rId61" Type="http://schemas.openxmlformats.org/officeDocument/2006/relationships/commentAuthors" Target="commentAuthors.xml"/><Relationship Id="rId19" Type="http://schemas.openxmlformats.org/officeDocument/2006/relationships/slide" Target="slides/slide4.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6.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 Target="slides/slide3.xml"/><Relationship Id="rId3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22.03.2019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a.windowsazure.com/"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portal..azure.com/" TargetMode="External"/><Relationship Id="rId4" Type="http://schemas.openxmlformats.org/officeDocument/2006/relationships/hyperlink" Target="https://account.windowsazure.co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start with m01. we’ll be covering the sections presented in this slide.</a:t>
            </a:r>
          </a:p>
          <a:p>
            <a:endParaRPr lang="en-GB" dirty="0"/>
          </a:p>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 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3:10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51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Enable subscription management in your tenant </a:t>
            </a:r>
            <a:r>
              <a:rPr lang="de-CH" dirty="0"/>
              <a:t>https://docs.microsoft.com/en-us/azure/active-directory/privileged-identity-management/pim-resource-roles-enable-subscription-management</a:t>
            </a:r>
          </a:p>
          <a:p>
            <a:endParaRPr lang="en-US" dirty="0"/>
          </a:p>
          <a:p>
            <a:pPr marL="171450" indent="-171450">
              <a:buFontTx/>
              <a:buChar char="-"/>
            </a:pPr>
            <a:r>
              <a:rPr lang="en-US" dirty="0"/>
              <a:t>Sign in as Global Admin</a:t>
            </a:r>
          </a:p>
          <a:p>
            <a:pPr marL="171450" indent="-171450">
              <a:buFontTx/>
              <a:buChar char="-"/>
            </a:pPr>
            <a:r>
              <a:rPr lang="en-US" dirty="0"/>
              <a:t>Access the Azure Active Directory admin center</a:t>
            </a:r>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10</a:t>
            </a:fld>
            <a:endParaRPr lang="de-CH"/>
          </a:p>
        </p:txBody>
      </p:sp>
    </p:spTree>
    <p:extLst>
      <p:ext uri="{BB962C8B-B14F-4D97-AF65-F5344CB8AC3E}">
        <p14:creationId xmlns:p14="http://schemas.microsoft.com/office/powerpoint/2010/main" val="29420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Enable subscription management in your tenant </a:t>
            </a:r>
            <a:r>
              <a:rPr lang="de-CH" dirty="0"/>
              <a:t>https://docs.microsoft.com/en-us/azure/active-directory/privileged-identity-management/pim-resource-roles-enable-subscription-management</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11</a:t>
            </a:fld>
            <a:endParaRPr lang="de-CH"/>
          </a:p>
        </p:txBody>
      </p:sp>
    </p:spTree>
    <p:extLst>
      <p:ext uri="{BB962C8B-B14F-4D97-AF65-F5344CB8AC3E}">
        <p14:creationId xmlns:p14="http://schemas.microsoft.com/office/powerpoint/2010/main" val="1793023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907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RBAC is present in every Azure service and it is the foundation for securing your resources by granting the appropriate access level required to securely manage your environment.</a:t>
            </a:r>
          </a:p>
          <a:p>
            <a:pPr fontAlgn="auto">
              <a:spcBef>
                <a:spcPts val="0"/>
              </a:spcBef>
              <a:spcAft>
                <a:spcPts val="0"/>
              </a:spcAft>
              <a:defRPr/>
            </a:pPr>
            <a:r>
              <a:rPr lang="en-US" dirty="0"/>
              <a:t>Differently from an on premises Active Directory where you would need to deploy extra solutions (i.e. MIM) to achieve RBAC functionality, in Azure there are pre-defined groups with their corresponding permission levels ready to use, as well as the possibility to customize your own RBAC model according to your needs.</a:t>
            </a:r>
          </a:p>
        </p:txBody>
      </p:sp>
      <p:sp>
        <p:nvSpPr>
          <p:cNvPr id="4" name="Slide Number Placeholder 3"/>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13</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6" name="Rectangular Callout 5"/>
          <p:cNvSpPr/>
          <p:nvPr/>
        </p:nvSpPr>
        <p:spPr>
          <a:xfrm>
            <a:off x="-4075844" y="1027254"/>
            <a:ext cx="3449256" cy="1088020"/>
          </a:xfrm>
          <a:prstGeom prst="wedgeRectCallout">
            <a:avLst>
              <a:gd name="adj1" fmla="val 100644"/>
              <a:gd name="adj2" fmla="val 105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Please update the content of this slide Add the other objectives</a:t>
            </a:r>
          </a:p>
        </p:txBody>
      </p:sp>
      <p:sp>
        <p:nvSpPr>
          <p:cNvPr id="12" name="Footer Placeholder 4"/>
          <p:cNvSpPr>
            <a:spLocks noGrp="1"/>
          </p:cNvSpPr>
          <p:nvPr>
            <p:ph type="ftr" sz="quarter" idx="4"/>
          </p:nvPr>
        </p:nvSpPr>
        <p:spPr>
          <a:xfrm>
            <a:off x="-1" y="8763000"/>
            <a:ext cx="7008778" cy="361897"/>
          </a:xfrm>
          <a:prstGeom prst="rect">
            <a:avLst/>
          </a:prstGeom>
        </p:spPr>
        <p:txBody>
          <a:bodyPr/>
          <a:lstStyle/>
          <a:p>
            <a:pPr marL="0" marR="0" lvl="0" indent="0" algn="l" defTabSz="931467"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Microsoft Confidential	                         	                  </a:t>
            </a:r>
          </a:p>
        </p:txBody>
      </p:sp>
    </p:spTree>
    <p:extLst>
      <p:ext uri="{BB962C8B-B14F-4D97-AF65-F5344CB8AC3E}">
        <p14:creationId xmlns:p14="http://schemas.microsoft.com/office/powerpoint/2010/main" val="49522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3/22/2019 2:37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14</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5854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15</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RBAC is present in every Azure service and it is the foundation for securing your resources by granting the appropriate access level required to securely manage your environment.</a:t>
            </a:r>
          </a:p>
          <a:p>
            <a:pPr fontAlgn="auto">
              <a:spcBef>
                <a:spcPts val="0"/>
              </a:spcBef>
              <a:spcAft>
                <a:spcPts val="0"/>
              </a:spcAft>
              <a:defRPr/>
            </a:pPr>
            <a:r>
              <a:rPr lang="en-US" dirty="0"/>
              <a:t>Differently from an on premises Active Directory where you would need to deploy extra solutions (i.e. MIM) to achieve RBAC functionality, in Azure there are pre-defined groups with their corresponding permission levels ready to use, as well as the possibility to customize your own RBAC </a:t>
            </a:r>
            <a:r>
              <a:rPr lang="en-US"/>
              <a:t>model according to your needs.</a:t>
            </a:r>
            <a:endParaRPr lang="en-US" dirty="0"/>
          </a:p>
        </p:txBody>
      </p:sp>
      <p:sp>
        <p:nvSpPr>
          <p:cNvPr id="4" name="Slide Number Placeholder 3"/>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16</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6" name="Rectangular Callout 5"/>
          <p:cNvSpPr/>
          <p:nvPr/>
        </p:nvSpPr>
        <p:spPr>
          <a:xfrm>
            <a:off x="-4075844" y="1027254"/>
            <a:ext cx="3449256" cy="1088020"/>
          </a:xfrm>
          <a:prstGeom prst="wedgeRectCallout">
            <a:avLst>
              <a:gd name="adj1" fmla="val 100644"/>
              <a:gd name="adj2" fmla="val 105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Please update the content of this slide Add the other objectives</a:t>
            </a:r>
          </a:p>
        </p:txBody>
      </p:sp>
      <p:sp>
        <p:nvSpPr>
          <p:cNvPr id="12" name="Footer Placeholder 4"/>
          <p:cNvSpPr>
            <a:spLocks noGrp="1"/>
          </p:cNvSpPr>
          <p:nvPr>
            <p:ph type="ftr" sz="quarter" idx="4"/>
          </p:nvPr>
        </p:nvSpPr>
        <p:spPr>
          <a:xfrm>
            <a:off x="-1" y="8763000"/>
            <a:ext cx="7008778" cy="361897"/>
          </a:xfrm>
          <a:prstGeom prst="rect">
            <a:avLst/>
          </a:prstGeom>
        </p:spPr>
        <p:txBody>
          <a:bodyPr/>
          <a:lstStyle/>
          <a:p>
            <a:pPr marL="0" marR="0" lvl="0" indent="0" algn="l" defTabSz="931467"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Microsoft Confidential	                         	                  </a:t>
            </a:r>
          </a:p>
        </p:txBody>
      </p:sp>
    </p:spTree>
    <p:extLst>
      <p:ext uri="{BB962C8B-B14F-4D97-AF65-F5344CB8AC3E}">
        <p14:creationId xmlns:p14="http://schemas.microsoft.com/office/powerpoint/2010/main" val="913472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94FA37C-024B-4FEF-A042-CA5209D568A2}"/>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in 2 weeks they would have access to their environment.</a:t>
            </a:r>
          </a:p>
          <a:p>
            <a:endParaRPr lang="en-US" dirty="0"/>
          </a:p>
          <a:p>
            <a:r>
              <a:rPr lang="en-US" dirty="0"/>
              <a:t>This approach in the Cloud era slows things down and you sacrifice speed in order to be in control.</a:t>
            </a:r>
          </a:p>
        </p:txBody>
      </p:sp>
    </p:spTree>
    <p:extLst>
      <p:ext uri="{BB962C8B-B14F-4D97-AF65-F5344CB8AC3E}">
        <p14:creationId xmlns:p14="http://schemas.microsoft.com/office/powerpoint/2010/main" val="3503717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2F723BF-8AC3-4FC6-BBA2-E11795ADE611}"/>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78438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RBAC is present in every Azure service and it is the foundation for securing your resources by granting the appropriate access level required to securely manage your environment.</a:t>
            </a:r>
          </a:p>
          <a:p>
            <a:pPr fontAlgn="auto">
              <a:spcBef>
                <a:spcPts val="0"/>
              </a:spcBef>
              <a:spcAft>
                <a:spcPts val="0"/>
              </a:spcAft>
              <a:defRPr/>
            </a:pPr>
            <a:r>
              <a:rPr lang="en-US" dirty="0"/>
              <a:t>Differently from an on premises Active Directory where you would need to deploy extra solutions (i.e. MIM) to achieve RBAC functionality, in Azure there are pre-defined groups with their corresponding permission levels ready to use, as well as the possibility to customize your own RBAC </a:t>
            </a:r>
            <a:r>
              <a:rPr lang="en-US"/>
              <a:t>model according to your needs.</a:t>
            </a:r>
            <a:endParaRPr lang="en-US" dirty="0"/>
          </a:p>
        </p:txBody>
      </p:sp>
      <p:sp>
        <p:nvSpPr>
          <p:cNvPr id="4" name="Slide Number Placeholder 3"/>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2</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6" name="Rectangular Callout 5"/>
          <p:cNvSpPr/>
          <p:nvPr/>
        </p:nvSpPr>
        <p:spPr>
          <a:xfrm>
            <a:off x="-4075844" y="1027254"/>
            <a:ext cx="3449256" cy="1088020"/>
          </a:xfrm>
          <a:prstGeom prst="wedgeRectCallout">
            <a:avLst>
              <a:gd name="adj1" fmla="val 100644"/>
              <a:gd name="adj2" fmla="val 105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Please update the content of this slide Add the other objectives</a:t>
            </a:r>
          </a:p>
        </p:txBody>
      </p:sp>
      <p:sp>
        <p:nvSpPr>
          <p:cNvPr id="12" name="Footer Placeholder 4"/>
          <p:cNvSpPr>
            <a:spLocks noGrp="1"/>
          </p:cNvSpPr>
          <p:nvPr>
            <p:ph type="ftr" sz="quarter" idx="4"/>
          </p:nvPr>
        </p:nvSpPr>
        <p:spPr>
          <a:xfrm>
            <a:off x="-1" y="8763000"/>
            <a:ext cx="7008778" cy="361897"/>
          </a:xfrm>
          <a:prstGeom prst="rect">
            <a:avLst/>
          </a:prstGeom>
        </p:spPr>
        <p:txBody>
          <a:bodyPr/>
          <a:lstStyle/>
          <a:p>
            <a:pPr marL="0" marR="0" lvl="0" indent="0" algn="l" defTabSz="931467"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Microsoft Confidential	                         	                  </a:t>
            </a:r>
          </a:p>
        </p:txBody>
      </p:sp>
    </p:spTree>
    <p:extLst>
      <p:ext uri="{BB962C8B-B14F-4D97-AF65-F5344CB8AC3E}">
        <p14:creationId xmlns:p14="http://schemas.microsoft.com/office/powerpoint/2010/main" val="3520001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apps teams or business units wanting to consume Azure resources to address their particular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number of subscriptions required,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aka.ms….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Blueprints.</a:t>
            </a:r>
          </a:p>
          <a:p>
            <a:endParaRPr lang="en-US"/>
          </a:p>
          <a:p>
            <a:r>
              <a:rPr lang="en-US"/>
              <a:t>In </a:t>
            </a:r>
            <a:r>
              <a:rPr lang="en-US" dirty="0"/>
              <a:t>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7A86ECA-6DFC-4575-A13A-448698CD8FD5}"/>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3255564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5332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396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738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6049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37</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837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99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3/22/2019 2:37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3/22/2019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808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628650" lvl="1" indent="-171450">
              <a:buFont typeface="Arial" pitchFamily="34" charset="0"/>
              <a:buChar char="•"/>
            </a:pPr>
            <a:r>
              <a:rPr lang="en-US" dirty="0"/>
              <a:t>Account owners add subscriptions which are just named containers for Azure services added later.  </a:t>
            </a:r>
          </a:p>
          <a:p>
            <a:pPr marL="628650" lvl="1" indent="-171450">
              <a:buFont typeface="Arial" pitchFamily="34" charset="0"/>
              <a:buChar char="•"/>
            </a:pPr>
            <a:r>
              <a:rPr lang="en-US" dirty="0"/>
              <a:t>There is not cost associated with a subscription until a billable azure service is added to it.</a:t>
            </a:r>
          </a:p>
          <a:p>
            <a:pPr marL="628650" lvl="1" indent="-171450">
              <a:buFont typeface="Arial" pitchFamily="34" charset="0"/>
              <a:buChar char="•"/>
            </a:pPr>
            <a:r>
              <a:rPr lang="en-US" dirty="0"/>
              <a:t>When an Account Owner adds a subscription they are by default added as the Service Administrator for that subscription.  Access control is provided at the subscription level by the addition of up to 199 co-admins</a:t>
            </a:r>
          </a:p>
          <a:p>
            <a:pPr marL="628650" lvl="1" indent="-171450">
              <a:buFont typeface="Arial" pitchFamily="34" charset="0"/>
              <a:buChar char="•"/>
            </a:pPr>
            <a:endParaRPr lang="en-US" dirty="0"/>
          </a:p>
          <a:p>
            <a:pPr marL="628650" lvl="1" indent="-171450">
              <a:buFont typeface="Arial" pitchFamily="34" charset="0"/>
              <a:buChar char="•"/>
            </a:pPr>
            <a:r>
              <a:rPr lang="en-US" dirty="0"/>
              <a:t>Enterprise Portal is found at </a:t>
            </a:r>
            <a:r>
              <a:rPr lang="en-US" dirty="0">
                <a:hlinkClick r:id="rId3"/>
              </a:rPr>
              <a:t>https://ea.azure.com</a:t>
            </a:r>
            <a:endParaRPr lang="en-US" dirty="0"/>
          </a:p>
          <a:p>
            <a:pPr marL="1085850" lvl="2" indent="-171450">
              <a:buFont typeface="Arial" pitchFamily="34" charset="0"/>
              <a:buChar char="•"/>
            </a:pPr>
            <a:r>
              <a:rPr lang="en-US" dirty="0"/>
              <a:t>This is where Departments are added/managed</a:t>
            </a:r>
          </a:p>
          <a:p>
            <a:pPr marL="1085850" lvl="2" indent="-171450">
              <a:buFont typeface="Arial" pitchFamily="34" charset="0"/>
              <a:buChar char="•"/>
            </a:pPr>
            <a:r>
              <a:rPr lang="en-US" dirty="0"/>
              <a:t>This is where Accounts are added</a:t>
            </a:r>
          </a:p>
          <a:p>
            <a:pPr marL="1085850" lvl="2" indent="-171450">
              <a:buFont typeface="Arial" pitchFamily="34" charset="0"/>
              <a:buChar char="•"/>
            </a:pPr>
            <a:r>
              <a:rPr lang="en-US" dirty="0"/>
              <a:t>This is where usage and cost is viewed and reported</a:t>
            </a:r>
          </a:p>
          <a:p>
            <a:pPr marL="628650" lvl="1" indent="-171450">
              <a:buFont typeface="Arial" pitchFamily="34" charset="0"/>
              <a:buChar char="•"/>
            </a:pPr>
            <a:r>
              <a:rPr lang="en-US" dirty="0"/>
              <a:t>Account Portal is found at </a:t>
            </a:r>
            <a:r>
              <a:rPr lang="en-US" dirty="0">
                <a:hlinkClick r:id="rId4"/>
              </a:rPr>
              <a:t>https://account.windowsazure.com</a:t>
            </a:r>
            <a:endParaRPr lang="en-US" dirty="0"/>
          </a:p>
          <a:p>
            <a:pPr marL="1085850" lvl="2" indent="-171450">
              <a:buFont typeface="Arial" pitchFamily="34" charset="0"/>
              <a:buChar char="•"/>
            </a:pPr>
            <a:r>
              <a:rPr lang="en-US" dirty="0"/>
              <a:t>This is where subscriptions are created and renamed</a:t>
            </a:r>
          </a:p>
          <a:p>
            <a:pPr marL="1085850" lvl="2" indent="-171450">
              <a:buFont typeface="Arial" pitchFamily="34" charset="0"/>
              <a:buChar char="•"/>
            </a:pPr>
            <a:r>
              <a:rPr lang="en-US" dirty="0"/>
              <a:t>This is where preview features are added by subscription</a:t>
            </a:r>
          </a:p>
          <a:p>
            <a:pPr marL="628650" lvl="1" indent="-171450">
              <a:buFont typeface="Arial" pitchFamily="34" charset="0"/>
              <a:buChar char="•"/>
            </a:pPr>
            <a:r>
              <a:rPr lang="en-US" dirty="0"/>
              <a:t>Management Portal is found at </a:t>
            </a:r>
            <a:r>
              <a:rPr lang="en-US" dirty="0">
                <a:hlinkClick r:id="rId5"/>
              </a:rPr>
              <a:t>https://portal..azure.com</a:t>
            </a:r>
            <a:endParaRPr lang="en-US" dirty="0"/>
          </a:p>
          <a:p>
            <a:pPr marL="1085850" lvl="2" indent="-171450">
              <a:buFont typeface="Arial" pitchFamily="34" charset="0"/>
              <a:buChar char="•"/>
            </a:pPr>
            <a:r>
              <a:rPr lang="en-US" dirty="0"/>
              <a:t>This is where Azure services are added to subscriptions</a:t>
            </a:r>
          </a:p>
          <a:p>
            <a:pPr marL="1085850" lvl="2" indent="-171450">
              <a:buFont typeface="Arial" pitchFamily="34" charset="0"/>
              <a:buChar char="•"/>
            </a:pPr>
            <a:r>
              <a:rPr lang="en-US" dirty="0"/>
              <a:t>This is where Co-Admins are managed</a:t>
            </a:r>
          </a:p>
          <a:p>
            <a:pPr marL="628650"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116531-1913-48F4-8397-EEA529364279}"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54355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824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7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(dangerous) unmanaged and connected scenario is most frequently seen when a senior business leader pushed for an exception for a key project. While this may be required for business reasons (capture opportunity, mitigate business risk like competitiveness), these subscriptions should be rapidly identified so that security organization can get visibility into the risk and work with the business to help balance security risk vs. other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usually takes the form where approval was granted for unmanaged/unmonitored resources that have ExpressRoute and identity integration with corporate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Frequently seen by our incident response at many customers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518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oleObject" Target="../embeddings/oleObject2.bin"/></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3.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16" name="Text Placeholder 9"/>
          <p:cNvSpPr>
            <a:spLocks noGrp="1"/>
          </p:cNvSpPr>
          <p:nvPr>
            <p:ph type="body" sz="quarter" idx="13"/>
          </p:nvPr>
        </p:nvSpPr>
        <p:spPr>
          <a:xfrm>
            <a:off x="1"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515440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1"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1"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2"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3"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126951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2243935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3644338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1"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88423051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161382189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764293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1"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1"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1"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34455271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3/22/2019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3/22/2019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1"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16314250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56141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013900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3"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0346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889765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0951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9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745944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7738860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1"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42762634"/>
      </p:ext>
    </p:extLst>
  </p:cSld>
  <p:clrMapOvr>
    <a:masterClrMapping/>
  </p:clrMapOvr>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a:t>
            </a:r>
            <a:r>
              <a:rPr lang="en-US" sz="1800" dirty="0" err="1">
                <a:solidFill>
                  <a:schemeClr val="bg1"/>
                </a:solidFill>
              </a:rPr>
              <a:t>OneDrive</a:t>
            </a:r>
            <a:r>
              <a:rPr lang="en-US" sz="1800" dirty="0">
                <a:solidFill>
                  <a:schemeClr val="bg1"/>
                </a:solidFill>
              </a:rPr>
              <a:t>®,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4"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254090659"/>
      </p:ext>
    </p:extLst>
  </p:cSld>
  <p:clrMapOvr>
    <a:masterClrMapping/>
  </p:clrMapOvr>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52400" y="304801"/>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225" indent="-457112">
              <a:buFont typeface="+mj-lt"/>
              <a:buAutoNum type="alphaLcParenR"/>
              <a:defRPr sz="2000">
                <a:latin typeface="+mn-lt"/>
              </a:defRPr>
            </a:lvl2pPr>
            <a:lvl3pPr marL="857085" indent="0">
              <a:buFont typeface="Arial" panose="020B0604020202020204" pitchFamily="34" charset="0"/>
              <a:buNone/>
              <a:defRPr sz="2000">
                <a:latin typeface="+mn-lt"/>
              </a:defRPr>
            </a:lvl3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165187071"/>
      </p:ext>
    </p:extLst>
  </p:cSld>
  <p:clrMapOvr>
    <a:masterClrMapping/>
  </p:clrMapOvr>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304801"/>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775234774"/>
      </p:ext>
    </p:extLst>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5"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35768409"/>
      </p:ext>
    </p:extLst>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Lesson Overview">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1"/>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Edit Master text styles</a:t>
            </a:r>
          </a:p>
        </p:txBody>
      </p:sp>
      <p:sp>
        <p:nvSpPr>
          <p:cNvPr id="18" name="Text Placeholder 14"/>
          <p:cNvSpPr>
            <a:spLocks noGrp="1"/>
          </p:cNvSpPr>
          <p:nvPr>
            <p:ph type="body" sz="quarter" idx="14"/>
          </p:nvPr>
        </p:nvSpPr>
        <p:spPr>
          <a:xfrm>
            <a:off x="4572000" y="3200401"/>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60151958"/>
      </p:ext>
    </p:extLst>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2819401"/>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56998018"/>
      </p:ext>
    </p:extLst>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063517488"/>
      </p:ext>
    </p:extLst>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50196064"/>
      </p:ext>
    </p:extLst>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18"/>
          <p:cNvSpPr>
            <a:spLocks noGrp="1"/>
          </p:cNvSpPr>
          <p:nvPr>
            <p:ph type="body" sz="quarter" idx="16"/>
          </p:nvPr>
        </p:nvSpPr>
        <p:spPr>
          <a:xfrm>
            <a:off x="1"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8" name="Picture Placeholder 4"/>
          <p:cNvSpPr>
            <a:spLocks noGrp="1"/>
          </p:cNvSpPr>
          <p:nvPr>
            <p:ph type="pic" sz="quarter" idx="18"/>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3"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32988346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26481247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6"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91806281"/>
      </p:ext>
    </p:extLst>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20424006"/>
      </p:ext>
    </p:extLst>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1"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56721611"/>
      </p:ext>
    </p:extLst>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29279195"/>
      </p:ext>
    </p:extLst>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810753048"/>
      </p:ext>
    </p:extLst>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1"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1"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1" y="1143000"/>
            <a:ext cx="3048000" cy="2286000"/>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84477579"/>
      </p:ext>
    </p:extLst>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p:nvPr>
        </p:nvSpPr>
        <p:spPr>
          <a:xfrm>
            <a:off x="1"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14478364"/>
      </p:ext>
    </p:extLst>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23775311"/>
      </p:ext>
    </p:extLst>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34420490"/>
      </p:ext>
    </p:extLst>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7" name="Picture Placeholder 4"/>
          <p:cNvSpPr>
            <a:spLocks noGrp="1"/>
          </p:cNvSpPr>
          <p:nvPr>
            <p:ph type="pic" sz="quarter" idx="17"/>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0"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99795327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5" name="TextBox 4"/>
          <p:cNvSpPr txBox="1"/>
          <p:nvPr userDrawn="1"/>
        </p:nvSpPr>
        <p:spPr>
          <a:xfrm>
            <a:off x="304801" y="3412436"/>
            <a:ext cx="11684000" cy="3064563"/>
          </a:xfrm>
          <a:prstGeom prst="rect">
            <a:avLst/>
          </a:prstGeom>
          <a:noFill/>
          <a:ln>
            <a:noFill/>
          </a:ln>
        </p:spPr>
        <p:txBody>
          <a:bodyPr vert="horz" wrap="square" lIns="243742" tIns="182807" rIns="121873" bIns="60935" rtlCol="0" anchor="t" anchorCtr="0">
            <a:noAutofit/>
          </a:bodyPr>
          <a:lstStyle/>
          <a:p>
            <a:pPr defTabSz="609313">
              <a:lnSpc>
                <a:spcPct val="90000"/>
              </a:lnSpc>
              <a:spcAft>
                <a:spcPts val="800"/>
              </a:spcAft>
              <a:defRPr/>
            </a:pPr>
            <a:r>
              <a:rPr lang="en-US" sz="1200" dirty="0">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313">
              <a:lnSpc>
                <a:spcPct val="90000"/>
              </a:lnSpc>
              <a:spcAft>
                <a:spcPts val="800"/>
              </a:spcAft>
              <a:defRPr/>
            </a:pPr>
            <a:r>
              <a:rPr lang="en-US" sz="1200" dirty="0">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313">
              <a:lnSpc>
                <a:spcPct val="90000"/>
              </a:lnSpc>
              <a:spcAft>
                <a:spcPts val="400"/>
              </a:spcAft>
              <a:defRPr/>
            </a:pPr>
            <a:r>
              <a:rPr lang="en-US" sz="1200" dirty="0">
                <a:solidFill>
                  <a:srgbClr val="000000">
                    <a:alpha val="87000"/>
                  </a:srgbClr>
                </a:solidFill>
                <a:cs typeface="Segoe UI" panose="020B0502040204020203" pitchFamily="34" charset="0"/>
              </a:rPr>
              <a:t>For more information, see Use of Microsoft Copyrighted Content at</a:t>
            </a:r>
          </a:p>
          <a:p>
            <a:pPr algn="ctr" defTabSz="609313">
              <a:lnSpc>
                <a:spcPct val="90000"/>
              </a:lnSpc>
              <a:spcAft>
                <a:spcPts val="800"/>
              </a:spcAft>
              <a:defRPr/>
            </a:pPr>
            <a:r>
              <a:rPr lang="en-US" sz="1200" u="sng" dirty="0">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00" dirty="0">
              <a:solidFill>
                <a:prstClr val="black"/>
              </a:solidFill>
              <a:cs typeface="Segoe UI" panose="020B0502040204020203" pitchFamily="34" charset="0"/>
            </a:endParaRPr>
          </a:p>
          <a:p>
            <a:pPr defTabSz="609313">
              <a:lnSpc>
                <a:spcPct val="90000"/>
              </a:lnSpc>
              <a:spcAft>
                <a:spcPts val="800"/>
              </a:spcAft>
              <a:defRPr/>
            </a:pPr>
            <a:r>
              <a:rPr lang="en-IN" sz="1200" dirty="0">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09313">
              <a:lnSpc>
                <a:spcPct val="90000"/>
              </a:lnSpc>
              <a:spcAft>
                <a:spcPts val="800"/>
              </a:spcAft>
              <a:defRPr/>
            </a:pPr>
            <a:endParaRPr lang="en-US" sz="1400" dirty="0">
              <a:solidFill>
                <a:srgbClr val="000000">
                  <a:alpha val="87000"/>
                </a:srgbClr>
              </a:solidFill>
              <a:cs typeface="Segoe UI" panose="020B0502040204020203" pitchFamily="34" charset="0"/>
            </a:endParaRPr>
          </a:p>
        </p:txBody>
      </p:sp>
      <p:sp>
        <p:nvSpPr>
          <p:cNvPr id="6" name="TextBox 5"/>
          <p:cNvSpPr txBox="1"/>
          <p:nvPr userDrawn="1"/>
        </p:nvSpPr>
        <p:spPr>
          <a:xfrm>
            <a:off x="310777" y="103985"/>
            <a:ext cx="3149600" cy="406400"/>
          </a:xfrm>
          <a:prstGeom prst="rect">
            <a:avLst/>
          </a:prstGeom>
          <a:noFill/>
          <a:ln>
            <a:noFill/>
          </a:ln>
        </p:spPr>
        <p:txBody>
          <a:bodyPr vert="horz" wrap="none" lIns="243742" tIns="182807" rIns="121873" bIns="60935" rtlCol="0" anchor="ctr" anchorCtr="0">
            <a:noAutofit/>
          </a:bodyPr>
          <a:lstStyle/>
          <a:p>
            <a:pPr defTabSz="609313">
              <a:defRPr/>
            </a:pPr>
            <a:r>
              <a:rPr lang="en-US" sz="1500" b="1" dirty="0">
                <a:solidFill>
                  <a:srgbClr val="000000"/>
                </a:solidFill>
                <a:cs typeface="Segoe UI" panose="020B0502040204020203" pitchFamily="34" charset="0"/>
              </a:rPr>
              <a:t>Conditions and Terms of Use</a:t>
            </a:r>
            <a:endParaRPr lang="en-US" sz="1500" dirty="0">
              <a:solidFill>
                <a:srgbClr val="000000"/>
              </a:solidFill>
              <a:cs typeface="Segoe UI" panose="020B0502040204020203" pitchFamily="34" charset="0"/>
            </a:endParaRPr>
          </a:p>
        </p:txBody>
      </p:sp>
      <p:sp>
        <p:nvSpPr>
          <p:cNvPr id="7" name="TextBox 6"/>
          <p:cNvSpPr txBox="1"/>
          <p:nvPr userDrawn="1"/>
        </p:nvSpPr>
        <p:spPr>
          <a:xfrm>
            <a:off x="307789" y="2868962"/>
            <a:ext cx="3149600" cy="370545"/>
          </a:xfrm>
          <a:prstGeom prst="rect">
            <a:avLst/>
          </a:prstGeom>
          <a:noFill/>
          <a:ln>
            <a:noFill/>
          </a:ln>
        </p:spPr>
        <p:txBody>
          <a:bodyPr vert="horz" wrap="none" lIns="243742" tIns="182807" rIns="121873" bIns="60935" rtlCol="0" anchor="ctr" anchorCtr="0">
            <a:noAutofit/>
          </a:bodyPr>
          <a:lstStyle/>
          <a:p>
            <a:pPr defTabSz="609313">
              <a:defRPr/>
            </a:pPr>
            <a:r>
              <a:rPr lang="en-US" sz="1500" b="1" dirty="0">
                <a:solidFill>
                  <a:srgbClr val="000000"/>
                </a:solidFill>
                <a:cs typeface="Segoe UI" panose="020B0502040204020203" pitchFamily="34" charset="0"/>
              </a:rPr>
              <a:t>Copyright and Trademarks</a:t>
            </a:r>
          </a:p>
        </p:txBody>
      </p:sp>
      <p:sp>
        <p:nvSpPr>
          <p:cNvPr id="8" name="TextBox 7"/>
          <p:cNvSpPr txBox="1"/>
          <p:nvPr userDrawn="1"/>
        </p:nvSpPr>
        <p:spPr>
          <a:xfrm>
            <a:off x="304800" y="378529"/>
            <a:ext cx="3149600" cy="406400"/>
          </a:xfrm>
          <a:prstGeom prst="rect">
            <a:avLst/>
          </a:prstGeom>
          <a:noFill/>
          <a:ln>
            <a:noFill/>
          </a:ln>
        </p:spPr>
        <p:txBody>
          <a:bodyPr vert="horz" wrap="none" lIns="243742" tIns="182807" rIns="121873" bIns="60935" rtlCol="0" anchor="ctr" anchorCtr="0">
            <a:noAutofit/>
          </a:bodyPr>
          <a:lstStyle/>
          <a:p>
            <a:pPr defTabSz="609313">
              <a:defRPr/>
            </a:pPr>
            <a:r>
              <a:rPr lang="en-US" sz="1100" dirty="0">
                <a:solidFill>
                  <a:srgbClr val="277EB5"/>
                </a:solidFill>
                <a:cs typeface="Segoe UI" panose="020B0502040204020203" pitchFamily="34" charset="0"/>
              </a:rPr>
              <a:t>Microsoft Confidential</a:t>
            </a:r>
          </a:p>
        </p:txBody>
      </p:sp>
      <p:sp>
        <p:nvSpPr>
          <p:cNvPr id="9" name="TextBox 8"/>
          <p:cNvSpPr txBox="1"/>
          <p:nvPr userDrawn="1"/>
        </p:nvSpPr>
        <p:spPr>
          <a:xfrm>
            <a:off x="304800" y="3114288"/>
            <a:ext cx="3149600" cy="406400"/>
          </a:xfrm>
          <a:prstGeom prst="rect">
            <a:avLst/>
          </a:prstGeom>
          <a:noFill/>
          <a:ln>
            <a:noFill/>
          </a:ln>
        </p:spPr>
        <p:txBody>
          <a:bodyPr vert="horz" wrap="none" lIns="243742" tIns="182807" rIns="121873" bIns="60935" rtlCol="0" anchor="ctr" anchorCtr="0">
            <a:noAutofit/>
          </a:bodyPr>
          <a:lstStyle/>
          <a:p>
            <a:pPr defTabSz="609313">
              <a:defRPr/>
            </a:pPr>
            <a:r>
              <a:rPr lang="en-US" sz="1100" dirty="0">
                <a:solidFill>
                  <a:srgbClr val="277EB5"/>
                </a:solidFill>
                <a:cs typeface="Segoe UI" panose="020B0502040204020203" pitchFamily="34" charset="0"/>
              </a:rPr>
              <a:t>© 2016 Microsoft Corporation. All rights reserved.</a:t>
            </a:r>
          </a:p>
        </p:txBody>
      </p:sp>
      <p:sp>
        <p:nvSpPr>
          <p:cNvPr id="10" name="TextBox 9"/>
          <p:cNvSpPr txBox="1"/>
          <p:nvPr userDrawn="1"/>
        </p:nvSpPr>
        <p:spPr>
          <a:xfrm>
            <a:off x="304801" y="613935"/>
            <a:ext cx="11684000" cy="2438400"/>
          </a:xfrm>
          <a:prstGeom prst="rect">
            <a:avLst/>
          </a:prstGeom>
          <a:noFill/>
          <a:ln>
            <a:noFill/>
          </a:ln>
        </p:spPr>
        <p:txBody>
          <a:bodyPr vert="horz" wrap="square" lIns="243742" tIns="182807" rIns="121873" bIns="60935" rtlCol="0" anchor="t" anchorCtr="0">
            <a:normAutofit/>
          </a:bodyPr>
          <a:lstStyle/>
          <a:p>
            <a:pPr defTabSz="609313">
              <a:spcAft>
                <a:spcPts val="800"/>
              </a:spcAft>
              <a:defRPr/>
            </a:pPr>
            <a:r>
              <a:rPr lang="en-US" sz="1200" dirty="0">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313">
              <a:spcAft>
                <a:spcPts val="800"/>
              </a:spcAft>
              <a:defRPr/>
            </a:pPr>
            <a:r>
              <a:rPr lang="en-US" sz="1200" dirty="0">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313">
              <a:spcAft>
                <a:spcPts val="800"/>
              </a:spcAft>
              <a:defRPr/>
            </a:pPr>
            <a:r>
              <a:rPr lang="en-US" sz="1200" dirty="0">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313">
              <a:spcAft>
                <a:spcPts val="800"/>
              </a:spcAft>
              <a:defRPr/>
            </a:pPr>
            <a:endParaRPr lang="en-US" sz="1400" dirty="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719088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1"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0"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414534885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73197942"/>
      </p:ext>
    </p:extLst>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154962781"/>
      </p:ext>
    </p:extLst>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54016987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51498450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pPr/>
              <a:t>‹#›</a:t>
            </a:fld>
            <a:endParaRPr lang="en-US" dirty="0"/>
          </a:p>
        </p:txBody>
      </p:sp>
    </p:spTree>
    <p:extLst>
      <p:ext uri="{BB962C8B-B14F-4D97-AF65-F5344CB8AC3E}">
        <p14:creationId xmlns:p14="http://schemas.microsoft.com/office/powerpoint/2010/main" val="181951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8" y="228603"/>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8"/>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30027439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97400832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28256238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247703379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209475582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61747"/>
          </a:xfrm>
        </p:spPr>
        <p:txBody>
          <a:bodyPr/>
          <a:lstStyle>
            <a:lvl1pPr>
              <a:defRPr sz="5499"/>
            </a:lvl1pPr>
          </a:lstStyle>
          <a:p>
            <a:r>
              <a:rPr lang="en-US" dirty="0"/>
              <a:t>Click to edit Master title style</a:t>
            </a:r>
          </a:p>
        </p:txBody>
      </p:sp>
      <p:sp>
        <p:nvSpPr>
          <p:cNvPr id="3" name="Content Placeholder 2"/>
          <p:cNvSpPr>
            <a:spLocks noGrp="1"/>
          </p:cNvSpPr>
          <p:nvPr>
            <p:ph idx="1"/>
          </p:nvPr>
        </p:nvSpPr>
        <p:spPr>
          <a:xfrm>
            <a:off x="519249"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768369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92042775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9" y="2895602"/>
            <a:ext cx="3566382" cy="842963"/>
          </a:xfrm>
          <a:prstGeom prst="rect">
            <a:avLst/>
          </a:prstGeom>
        </p:spPr>
      </p:pic>
    </p:spTree>
    <p:extLst>
      <p:ext uri="{BB962C8B-B14F-4D97-AF65-F5344CB8AC3E}">
        <p14:creationId xmlns:p14="http://schemas.microsoft.com/office/powerpoint/2010/main" val="362424217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52400" y="304801"/>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225" indent="-457112">
              <a:buFont typeface="+mj-lt"/>
              <a:buAutoNum type="alphaLcParenR"/>
              <a:defRPr sz="2000">
                <a:latin typeface="+mn-lt"/>
              </a:defRPr>
            </a:lvl2pPr>
            <a:lvl3pPr marL="857085" indent="0">
              <a:buFont typeface="Arial" panose="020B0604020202020204" pitchFamily="34" charset="0"/>
              <a:buNone/>
              <a:defRPr sz="2000">
                <a:latin typeface="+mn-lt"/>
              </a:defRPr>
            </a:lvl3pPr>
          </a:lstStyle>
          <a:p>
            <a:pPr lvl="0"/>
            <a:r>
              <a:rPr lang="en-US"/>
              <a:t>Click to edit Master text styles</a:t>
            </a:r>
          </a:p>
        </p:txBody>
      </p:sp>
    </p:spTree>
    <p:custDataLst>
      <p:tags r:id="rId1"/>
    </p:custDataLst>
    <p:extLst>
      <p:ext uri="{BB962C8B-B14F-4D97-AF65-F5344CB8AC3E}">
        <p14:creationId xmlns:p14="http://schemas.microsoft.com/office/powerpoint/2010/main" val="2173185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304801"/>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3888027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7184457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1"/>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1"/>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1027112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2819401"/>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7687392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5042027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4290018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theme" Target="../theme/theme10.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theme" Target="../theme/theme11.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image" Target="../media/image24.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4.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theme" Target="../theme/theme5.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image" Target="../media/image24.emf"/></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image" Target="../media/image28.png"/><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theme" Target="../theme/theme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 Id="rId3"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34" Type="http://schemas.openxmlformats.org/officeDocument/2006/relationships/image" Target="../media/image24.emf"/><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theme" Target="../theme/theme7.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8" Type="http://schemas.openxmlformats.org/officeDocument/2006/relationships/slideLayout" Target="../slideLayouts/slideLayout149.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76.xml"/><Relationship Id="rId7" Type="http://schemas.openxmlformats.org/officeDocument/2006/relationships/theme" Target="../theme/theme8.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5" Type="http://schemas.openxmlformats.org/officeDocument/2006/relationships/slideLayout" Target="../slideLayouts/slideLayout178.xml"/><Relationship Id="rId4"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29" Type="http://schemas.openxmlformats.org/officeDocument/2006/relationships/theme" Target="../theme/theme9.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 Id="rId30" Type="http://schemas.openxmlformats.org/officeDocument/2006/relationships/image" Target="../media/image4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Tree>
    <p:custDataLst>
      <p:tags r:id="rId26"/>
    </p:custDataLst>
    <p:extLst>
      <p:ext uri="{BB962C8B-B14F-4D97-AF65-F5344CB8AC3E}">
        <p14:creationId xmlns:p14="http://schemas.microsoft.com/office/powerpoint/2010/main" val="25612323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112"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225"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337"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449"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834" indent="-342834"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112"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225"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337"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449"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3/22/2019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1201" y="6430750"/>
            <a:ext cx="1508433" cy="554867"/>
          </a:xfrm>
          <a:prstGeom prst="rect">
            <a:avLst/>
          </a:prstGeom>
        </p:spPr>
      </p:pic>
      <p:sp>
        <p:nvSpPr>
          <p:cNvPr id="4"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93611994"/>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8" name="Slide Number Placeholder 3"/>
          <p:cNvSpPr>
            <a:spLocks noGrp="1"/>
          </p:cNvSpPr>
          <p:nvPr>
            <p:ph type="sldNum" sz="quarter" idx="4"/>
          </p:nvPr>
        </p:nvSpPr>
        <p:spPr>
          <a:xfrm>
            <a:off x="9353550" y="6492876"/>
            <a:ext cx="2844800" cy="365125"/>
          </a:xfrm>
          <a:prstGeom prst="rect">
            <a:avLst/>
          </a:prstGeom>
        </p:spPr>
        <p:txBody>
          <a:bodyPr/>
          <a:lstStyle>
            <a:lvl1pPr algn="r">
              <a:defRPr sz="1200"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pic>
        <p:nvPicPr>
          <p:cNvPr id="6" name="Picture 5"/>
          <p:cNvPicPr>
            <a:picLocks noChangeAspect="1"/>
          </p:cNvPicPr>
          <p:nvPr userDrawn="1"/>
        </p:nvPicPr>
        <p:blipFill rotWithShape="1">
          <a:blip r:embed="rId30"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Tree>
    <p:extLst>
      <p:ext uri="{BB962C8B-B14F-4D97-AF65-F5344CB8AC3E}">
        <p14:creationId xmlns:p14="http://schemas.microsoft.com/office/powerpoint/2010/main" val="4229364987"/>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Lst>
  <p:hf hdr="0" ftr="0" dt="0"/>
  <p:txStyles>
    <p:titleStyle>
      <a:lvl1pPr algn="ctr" rtl="0" eaLnBrk="1" fontAlgn="base" hangingPunct="1">
        <a:spcBef>
          <a:spcPct val="0"/>
        </a:spcBef>
        <a:spcAft>
          <a:spcPct val="0"/>
        </a:spcAft>
        <a:defRPr sz="2000">
          <a:solidFill>
            <a:schemeClr val="tx1"/>
          </a:solidFill>
          <a:latin typeface="+mn-lt"/>
          <a:ea typeface="Segoe Pro Light"/>
          <a:cs typeface="Segoe Pro Light"/>
        </a:defRPr>
      </a:lvl1pPr>
      <a:lvl2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5pPr>
      <a:lvl6pPr marL="457112"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6pPr>
      <a:lvl7pPr marL="914225"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7pPr>
      <a:lvl8pPr marL="1371337"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8pPr>
      <a:lvl9pPr marL="1828449"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834" indent="-342834"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112"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225"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337"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449"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77.xml"/><Relationship Id="rId5" Type="http://schemas.openxmlformats.org/officeDocument/2006/relationships/hyperlink" Target="https://azure.microsoft.com/en-us/documentation/articles/role-based-access-built-in-roles/" TargetMode="Externa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4.xml"/><Relationship Id="rId1" Type="http://schemas.openxmlformats.org/officeDocument/2006/relationships/slideLayout" Target="../slideLayouts/slideLayout238.xml"/><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svg"/><Relationship Id="rId2" Type="http://schemas.openxmlformats.org/officeDocument/2006/relationships/notesSlide" Target="../notesSlides/notesSlide15.xml"/><Relationship Id="rId1" Type="http://schemas.openxmlformats.org/officeDocument/2006/relationships/slideLayout" Target="../slideLayouts/slideLayout2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27.xml"/><Relationship Id="rId5" Type="http://schemas.openxmlformats.org/officeDocument/2006/relationships/image" Target="../media/image69.sv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52.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87.xml"/><Relationship Id="rId6" Type="http://schemas.openxmlformats.org/officeDocument/2006/relationships/image" Target="../media/image47.png"/><Relationship Id="rId5" Type="http://schemas.openxmlformats.org/officeDocument/2006/relationships/image" Target="../media/image44.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87.xml"/><Relationship Id="rId6" Type="http://schemas.openxmlformats.org/officeDocument/2006/relationships/image" Target="../media/image75.png"/><Relationship Id="rId5" Type="http://schemas.openxmlformats.org/officeDocument/2006/relationships/image" Target="../media/image44.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6.png"/><Relationship Id="rId7"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87.xml"/><Relationship Id="rId6" Type="http://schemas.openxmlformats.org/officeDocument/2006/relationships/image" Target="../media/image47.png"/><Relationship Id="rId5" Type="http://schemas.openxmlformats.org/officeDocument/2006/relationships/image" Target="../media/image75.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4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2.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0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8.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4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4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7.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3.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4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hyperlink" Target="https://ea.azure.com/" TargetMode="External"/><Relationship Id="rId2" Type="http://schemas.openxmlformats.org/officeDocument/2006/relationships/notesSlide" Target="../notesSlides/notesSlide6.xml"/><Relationship Id="rId1" Type="http://schemas.openxmlformats.org/officeDocument/2006/relationships/slideLayout" Target="../slideLayouts/slideLayout204.xml"/><Relationship Id="rId5" Type="http://schemas.openxmlformats.org/officeDocument/2006/relationships/hyperlink" Target="https://portal..azure.com/" TargetMode="External"/><Relationship Id="rId4" Type="http://schemas.openxmlformats.org/officeDocument/2006/relationships/hyperlink" Target="https://account.windowsazure.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5.xml"/></Relationships>
</file>

<file path=ppt/slides/_rels/slide9.xml.rels><?xml version="1.0" encoding="UTF-8" standalone="yes"?>
<Relationships xmlns="http://schemas.openxmlformats.org/package/2006/relationships"><Relationship Id="rId3" Type="http://schemas.openxmlformats.org/officeDocument/2006/relationships/hyperlink" Target="http://aka.ms/magicbutton" TargetMode="External"/><Relationship Id="rId2" Type="http://schemas.openxmlformats.org/officeDocument/2006/relationships/notesSlide" Target="../notesSlides/notesSlide9.xml"/><Relationship Id="rId1" Type="http://schemas.openxmlformats.org/officeDocument/2006/relationships/slideLayout" Target="../slideLayouts/slideLayout1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Module 1 – Azure Governance</a:t>
            </a:r>
          </a:p>
        </p:txBody>
      </p:sp>
      <p:sp>
        <p:nvSpPr>
          <p:cNvPr id="3" name="Content Placeholder 2"/>
          <p:cNvSpPr>
            <a:spLocks noGrp="1"/>
          </p:cNvSpPr>
          <p:nvPr>
            <p:ph sz="quarter" idx="13"/>
          </p:nvPr>
        </p:nvSpPr>
        <p:spPr>
          <a:xfrm>
            <a:off x="3556130" y="1143325"/>
            <a:ext cx="8026272" cy="4952297"/>
          </a:xfrm>
        </p:spPr>
        <p:txBody>
          <a:bodyPr>
            <a:normAutofit/>
          </a:bodyPr>
          <a:lstStyle/>
          <a:p>
            <a:pPr marL="457112" indent="-457112">
              <a:buFont typeface="Arial" panose="020B0604020202020204" pitchFamily="34" charset="0"/>
              <a:buChar char="•"/>
            </a:pPr>
            <a:r>
              <a:rPr lang="en-US" dirty="0"/>
              <a:t>Subscriptions and Portals</a:t>
            </a:r>
          </a:p>
          <a:p>
            <a:pPr marL="457112" indent="-457112">
              <a:buFont typeface="Arial" panose="020B0604020202020204" pitchFamily="34" charset="0"/>
              <a:buChar char="•"/>
            </a:pPr>
            <a:r>
              <a:rPr lang="en-US" dirty="0"/>
              <a:t>Management Groups</a:t>
            </a:r>
          </a:p>
          <a:p>
            <a:pPr marL="457112" indent="-457112">
              <a:buFont typeface="Arial" panose="020B0604020202020204" pitchFamily="34" charset="0"/>
              <a:buChar char="•"/>
            </a:pPr>
            <a:r>
              <a:rPr lang="en-US" dirty="0"/>
              <a:t>Resource Locks</a:t>
            </a:r>
          </a:p>
          <a:p>
            <a:pPr marL="457112" indent="-457112">
              <a:buFont typeface="Arial" panose="020B0604020202020204" pitchFamily="34" charset="0"/>
              <a:buChar char="•"/>
            </a:pPr>
            <a:r>
              <a:rPr lang="en-US" dirty="0"/>
              <a:t>Azure Policy /Initiatives</a:t>
            </a:r>
          </a:p>
          <a:p>
            <a:pPr marL="457112" indent="-457112">
              <a:buFont typeface="Arial" panose="020B0604020202020204" pitchFamily="34" charset="0"/>
              <a:buChar char="•"/>
            </a:pPr>
            <a:r>
              <a:rPr lang="en-US" dirty="0"/>
              <a:t>Blueprints</a:t>
            </a:r>
          </a:p>
          <a:p>
            <a:pPr marL="457112" indent="-457112">
              <a:buFont typeface="Arial" panose="020B0604020202020204" pitchFamily="34" charset="0"/>
              <a:buChar char="•"/>
            </a:pPr>
            <a:r>
              <a:rPr lang="en-US" dirty="0"/>
              <a:t>Resource Graph</a:t>
            </a:r>
          </a:p>
          <a:p>
            <a:pPr marL="457112" indent="-457112">
              <a:buFont typeface="Arial" panose="020B0604020202020204" pitchFamily="34" charset="0"/>
              <a:buChar char="•"/>
            </a:pPr>
            <a:r>
              <a:rPr lang="en-US" dirty="0"/>
              <a:t>Cost Management</a:t>
            </a:r>
          </a:p>
        </p:txBody>
      </p:sp>
      <p:sp>
        <p:nvSpPr>
          <p:cNvPr id="4" name="Slide Number Placeholder 3"/>
          <p:cNvSpPr>
            <a:spLocks noGrp="1"/>
          </p:cNvSpPr>
          <p:nvPr>
            <p:ph type="sldNum" sz="quarter" idx="14"/>
          </p:nvPr>
        </p:nvSpPr>
        <p:spPr/>
        <p:txBody>
          <a:bodyPr/>
          <a:lstStyle/>
          <a:p>
            <a:pPr defTabSz="914367">
              <a:defRPr/>
            </a:pPr>
            <a:fld id="{6716AF58-E252-4531-9AFB-5E7A7A5F2997}" type="slidenum">
              <a:rPr lang="en-US" sz="1765">
                <a:latin typeface="Segoe UI"/>
              </a:rPr>
              <a:pPr defTabSz="914367">
                <a:defRPr/>
              </a:pPr>
              <a:t>1</a:t>
            </a:fld>
            <a:endParaRPr lang="en-US" sz="1765" dirty="0">
              <a:latin typeface="Segoe UI"/>
            </a:endParaRPr>
          </a:p>
        </p:txBody>
      </p:sp>
    </p:spTree>
    <p:extLst>
      <p:ext uri="{BB962C8B-B14F-4D97-AF65-F5344CB8AC3E}">
        <p14:creationId xmlns:p14="http://schemas.microsoft.com/office/powerpoint/2010/main" val="11104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9864-CED8-42C2-A9F1-F9B6187DEBDD}"/>
              </a:ext>
            </a:extLst>
          </p:cNvPr>
          <p:cNvSpPr>
            <a:spLocks noGrp="1"/>
          </p:cNvSpPr>
          <p:nvPr>
            <p:ph type="title"/>
          </p:nvPr>
        </p:nvSpPr>
        <p:spPr/>
        <p:txBody>
          <a:bodyPr/>
          <a:lstStyle/>
          <a:p>
            <a:endParaRPr lang="de-CH"/>
          </a:p>
        </p:txBody>
      </p:sp>
      <p:pic>
        <p:nvPicPr>
          <p:cNvPr id="5" name="Content Placeholder 4">
            <a:extLst>
              <a:ext uri="{FF2B5EF4-FFF2-40B4-BE49-F238E27FC236}">
                <a16:creationId xmlns:a16="http://schemas.microsoft.com/office/drawing/2014/main" id="{71BE3B99-7652-4B8B-9DB1-BB616F5A8C84}"/>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139" y="408790"/>
            <a:ext cx="12153722" cy="6357769"/>
          </a:xfrm>
        </p:spPr>
      </p:pic>
    </p:spTree>
    <p:extLst>
      <p:ext uri="{BB962C8B-B14F-4D97-AF65-F5344CB8AC3E}">
        <p14:creationId xmlns:p14="http://schemas.microsoft.com/office/powerpoint/2010/main" val="122012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CB95-4F59-480E-A393-FC956FE18510}"/>
              </a:ext>
            </a:extLst>
          </p:cNvPr>
          <p:cNvSpPr>
            <a:spLocks noGrp="1"/>
          </p:cNvSpPr>
          <p:nvPr>
            <p:ph type="title"/>
          </p:nvPr>
        </p:nvSpPr>
        <p:spPr/>
        <p:txBody>
          <a:bodyPr/>
          <a:lstStyle/>
          <a:p>
            <a:endParaRPr lang="de-CH"/>
          </a:p>
        </p:txBody>
      </p:sp>
      <p:pic>
        <p:nvPicPr>
          <p:cNvPr id="5" name="Content Placeholder 4">
            <a:extLst>
              <a:ext uri="{FF2B5EF4-FFF2-40B4-BE49-F238E27FC236}">
                <a16:creationId xmlns:a16="http://schemas.microsoft.com/office/drawing/2014/main" id="{B413B953-CB8B-4DA6-A80E-781378155D8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16946" y="0"/>
            <a:ext cx="8320641" cy="6858000"/>
          </a:xfrm>
        </p:spPr>
      </p:pic>
      <p:sp>
        <p:nvSpPr>
          <p:cNvPr id="6" name="Arrow: Right 5">
            <a:extLst>
              <a:ext uri="{FF2B5EF4-FFF2-40B4-BE49-F238E27FC236}">
                <a16:creationId xmlns:a16="http://schemas.microsoft.com/office/drawing/2014/main" id="{D285AC06-8FA0-4C32-9D27-58827F84C480}"/>
              </a:ext>
            </a:extLst>
          </p:cNvPr>
          <p:cNvSpPr/>
          <p:nvPr/>
        </p:nvSpPr>
        <p:spPr>
          <a:xfrm rot="16200000">
            <a:off x="4615031" y="3582744"/>
            <a:ext cx="559398" cy="3334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735236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0" y="2946"/>
            <a:ext cx="12192000" cy="721610"/>
          </a:xfrm>
        </p:spPr>
        <p:txBody>
          <a:bodyPr>
            <a:noAutofit/>
          </a:bodyPr>
          <a:lstStyle/>
          <a:p>
            <a:r>
              <a:rPr lang="en-US" sz="3200" dirty="0">
                <a:solidFill>
                  <a:schemeClr val="tx2"/>
                </a:solidFill>
              </a:rPr>
              <a:t>Azure Government Roles &amp; Azure Active Directory (AAD) Associations</a:t>
            </a:r>
            <a:endParaRPr lang="en-US" sz="3200" dirty="0"/>
          </a:p>
        </p:txBody>
      </p:sp>
      <p:sp>
        <p:nvSpPr>
          <p:cNvPr id="3" name="Rectangle 21"/>
          <p:cNvSpPr>
            <a:spLocks/>
          </p:cNvSpPr>
          <p:nvPr/>
        </p:nvSpPr>
        <p:spPr bwMode="auto">
          <a:xfrm>
            <a:off x="0" y="1119519"/>
            <a:ext cx="2692386"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Enterprise Admin</a:t>
            </a:r>
          </a:p>
        </p:txBody>
      </p:sp>
      <p:sp>
        <p:nvSpPr>
          <p:cNvPr id="4" name="Rectangle 21"/>
          <p:cNvSpPr>
            <a:spLocks/>
          </p:cNvSpPr>
          <p:nvPr/>
        </p:nvSpPr>
        <p:spPr bwMode="auto">
          <a:xfrm>
            <a:off x="-5764" y="2936162"/>
            <a:ext cx="2692386" cy="822960"/>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Account Owner</a:t>
            </a:r>
          </a:p>
        </p:txBody>
      </p:sp>
      <p:sp>
        <p:nvSpPr>
          <p:cNvPr id="9" name="Rectangle 21"/>
          <p:cNvSpPr>
            <a:spLocks/>
          </p:cNvSpPr>
          <p:nvPr/>
        </p:nvSpPr>
        <p:spPr bwMode="auto">
          <a:xfrm>
            <a:off x="2791968" y="1126423"/>
            <a:ext cx="7849729"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Can add other Enterprise and Department Administrators, add Departments, add or associate Accounts to the Enrollment, can view usage and charges data across all Accounts and Subscriptions, can view the monetary commitment balance associated to the Enrollment.  There is no limit to the number of Enterprise Administrators on an Enrollment. </a:t>
            </a:r>
          </a:p>
        </p:txBody>
      </p:sp>
      <p:sp>
        <p:nvSpPr>
          <p:cNvPr id="10" name="Rectangle 21"/>
          <p:cNvSpPr>
            <a:spLocks/>
          </p:cNvSpPr>
          <p:nvPr/>
        </p:nvSpPr>
        <p:spPr bwMode="auto">
          <a:xfrm>
            <a:off x="2955402" y="2812730"/>
            <a:ext cx="4488349" cy="144698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11" name="Rectangle 21"/>
          <p:cNvSpPr>
            <a:spLocks/>
          </p:cNvSpPr>
          <p:nvPr/>
        </p:nvSpPr>
        <p:spPr bwMode="auto">
          <a:xfrm>
            <a:off x="2955402" y="4304697"/>
            <a:ext cx="4488349" cy="1504416"/>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endParaRPr kumimoji="0" lang="en-US" sz="1300" b="0" i="0" u="none" strike="noStrike" kern="1200" cap="none" spc="0" normalizeH="0" baseline="0" noProof="0" dirty="0">
              <a:ln>
                <a:noFill/>
              </a:ln>
              <a:solidFill>
                <a:srgbClr val="00B0F0"/>
              </a:solidFill>
              <a:effectLst/>
              <a:uLnTx/>
              <a:uFillTx/>
              <a:latin typeface="Segoe UI Light"/>
              <a:ea typeface="Segoe UI" pitchFamily="34" charset="0"/>
              <a:cs typeface="Segoe UI" pitchFamily="34" charset="0"/>
            </a:endParaRPr>
          </a:p>
        </p:txBody>
      </p:sp>
      <p:sp>
        <p:nvSpPr>
          <p:cNvPr id="13" name="Rectangle 21"/>
          <p:cNvSpPr>
            <a:spLocks/>
          </p:cNvSpPr>
          <p:nvPr/>
        </p:nvSpPr>
        <p:spPr bwMode="auto">
          <a:xfrm>
            <a:off x="7436732" y="2812730"/>
            <a:ext cx="4488349" cy="144698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6" name="Rectangle 5"/>
          <p:cNvSpPr/>
          <p:nvPr/>
        </p:nvSpPr>
        <p:spPr>
          <a:xfrm>
            <a:off x="2791968" y="2939316"/>
            <a:ext cx="7849729" cy="822960"/>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Can add subscriptions to the account, update the Service Administrator and Co-Administrator for an individual subscription, view usage data for their Account, and view Account charges if enabled by the Enterprise Administrator.  The Account Owner will not have visibility of the monetary commitment balance unless they also have Enterprise Administrator rights.</a:t>
            </a:r>
          </a:p>
        </p:txBody>
      </p:sp>
      <p:sp>
        <p:nvSpPr>
          <p:cNvPr id="7" name="Slide Number Placeholder 6"/>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1200" b="0" i="0" u="none" strike="noStrike" kern="1200" cap="none" spc="0" normalizeH="0" baseline="0" noProof="0" smtClean="0">
                <a:ln>
                  <a:noFill/>
                </a:ln>
                <a:solidFill>
                  <a:srgbClr val="44546A"/>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44546A"/>
              </a:solidFill>
              <a:effectLst/>
              <a:uLnTx/>
              <a:uFillTx/>
              <a:latin typeface="Segoe UI"/>
              <a:ea typeface="+mn-ea"/>
              <a:cs typeface="+mn-cs"/>
            </a:endParaRPr>
          </a:p>
        </p:txBody>
      </p:sp>
      <p:sp>
        <p:nvSpPr>
          <p:cNvPr id="16" name="Rectangle 21"/>
          <p:cNvSpPr>
            <a:spLocks/>
          </p:cNvSpPr>
          <p:nvPr/>
        </p:nvSpPr>
        <p:spPr bwMode="auto">
          <a:xfrm>
            <a:off x="1245181" y="532694"/>
            <a:ext cx="2423160" cy="3948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Enterprise Portal</a:t>
            </a:r>
          </a:p>
        </p:txBody>
      </p:sp>
      <p:sp>
        <p:nvSpPr>
          <p:cNvPr id="17" name="Rectangle 21"/>
          <p:cNvSpPr>
            <a:spLocks/>
          </p:cNvSpPr>
          <p:nvPr/>
        </p:nvSpPr>
        <p:spPr bwMode="auto">
          <a:xfrm>
            <a:off x="3732864" y="534249"/>
            <a:ext cx="2423160" cy="391765"/>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Account Portal</a:t>
            </a:r>
          </a:p>
        </p:txBody>
      </p:sp>
      <p:sp>
        <p:nvSpPr>
          <p:cNvPr id="18" name="Rectangle 21"/>
          <p:cNvSpPr>
            <a:spLocks/>
          </p:cNvSpPr>
          <p:nvPr/>
        </p:nvSpPr>
        <p:spPr bwMode="auto">
          <a:xfrm>
            <a:off x="6220547" y="547254"/>
            <a:ext cx="2423160" cy="3948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Azure Portal</a:t>
            </a:r>
          </a:p>
        </p:txBody>
      </p:sp>
      <p:sp>
        <p:nvSpPr>
          <p:cNvPr id="19" name="Rectangle 21"/>
          <p:cNvSpPr>
            <a:spLocks/>
          </p:cNvSpPr>
          <p:nvPr/>
        </p:nvSpPr>
        <p:spPr bwMode="auto">
          <a:xfrm>
            <a:off x="0" y="2023909"/>
            <a:ext cx="2692386"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Department Admin</a:t>
            </a:r>
          </a:p>
        </p:txBody>
      </p:sp>
      <p:sp>
        <p:nvSpPr>
          <p:cNvPr id="21" name="Rectangle 21"/>
          <p:cNvSpPr>
            <a:spLocks/>
          </p:cNvSpPr>
          <p:nvPr/>
        </p:nvSpPr>
        <p:spPr bwMode="auto">
          <a:xfrm>
            <a:off x="2791968" y="2037817"/>
            <a:ext cx="7849729"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Can edit their department name and cost center, manage department admins, add accounts to the enrollment and their departments, remove accounts from their departments and view Department charges if enabled by the Enterprise Admin.</a:t>
            </a:r>
          </a:p>
        </p:txBody>
      </p:sp>
      <p:sp>
        <p:nvSpPr>
          <p:cNvPr id="22" name="Rectangle 21"/>
          <p:cNvSpPr>
            <a:spLocks/>
          </p:cNvSpPr>
          <p:nvPr/>
        </p:nvSpPr>
        <p:spPr bwMode="auto">
          <a:xfrm>
            <a:off x="2791968" y="3844248"/>
            <a:ext cx="7849729"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Has the ability to access and manage Subscriptions and development projects within the Azure Management Portal. The Service Administrator does not have access to the Enterprise Portal unless they have either Enterprise Admin or Department Admin roles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5" name="Rectangle 21"/>
          <p:cNvSpPr>
            <a:spLocks/>
          </p:cNvSpPr>
          <p:nvPr/>
        </p:nvSpPr>
        <p:spPr bwMode="auto">
          <a:xfrm>
            <a:off x="0" y="4781884"/>
            <a:ext cx="2692386"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Global Admin</a:t>
            </a:r>
          </a:p>
        </p:txBody>
      </p:sp>
      <p:sp>
        <p:nvSpPr>
          <p:cNvPr id="26" name="Rectangle 25"/>
          <p:cNvSpPr>
            <a:spLocks/>
          </p:cNvSpPr>
          <p:nvPr/>
        </p:nvSpPr>
        <p:spPr bwMode="auto">
          <a:xfrm>
            <a:off x="2791968" y="4783380"/>
            <a:ext cx="7849729"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Has the ability to create additional and delete users/identities within the Azure Government Active Directory tenant associated with your Azure Government environment. Can also reset user passwords. </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7" name="Rectangle 21"/>
          <p:cNvSpPr>
            <a:spLocks/>
          </p:cNvSpPr>
          <p:nvPr/>
        </p:nvSpPr>
        <p:spPr bwMode="auto">
          <a:xfrm>
            <a:off x="0" y="5707809"/>
            <a:ext cx="2692386"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User</a:t>
            </a:r>
          </a:p>
        </p:txBody>
      </p:sp>
      <p:sp>
        <p:nvSpPr>
          <p:cNvPr id="28" name="Rectangle 27"/>
          <p:cNvSpPr>
            <a:spLocks/>
          </p:cNvSpPr>
          <p:nvPr/>
        </p:nvSpPr>
        <p:spPr bwMode="auto">
          <a:xfrm>
            <a:off x="2791968" y="5708186"/>
            <a:ext cx="7849729"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This is the role that is used when setting up an identity within the Azure Government Active Directory for all Account Owners, Service Admins and Co-Admins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5" name="Rectangle 21"/>
          <p:cNvSpPr>
            <a:spLocks/>
          </p:cNvSpPr>
          <p:nvPr/>
        </p:nvSpPr>
        <p:spPr bwMode="auto">
          <a:xfrm>
            <a:off x="10734676" y="1119335"/>
            <a:ext cx="1457324"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36" name="Group 35"/>
          <p:cNvGrpSpPr/>
          <p:nvPr/>
        </p:nvGrpSpPr>
        <p:grpSpPr>
          <a:xfrm>
            <a:off x="10820400" y="1394153"/>
            <a:ext cx="557644" cy="303639"/>
            <a:chOff x="2825708" y="3803918"/>
            <a:chExt cx="5590060" cy="2950238"/>
          </a:xfrm>
          <a:solidFill>
            <a:schemeClr val="bg1"/>
          </a:solidFill>
        </p:grpSpPr>
        <p:sp>
          <p:nvSpPr>
            <p:cNvPr id="37" name="Freeform 36"/>
            <p:cNvSpPr>
              <a:spLocks/>
            </p:cNvSpPr>
            <p:nvPr userDrawn="1"/>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GOV</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sp>
          <p:nvSpPr>
            <p:cNvPr id="38"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 name="Group 7"/>
          <p:cNvGrpSpPr/>
          <p:nvPr/>
        </p:nvGrpSpPr>
        <p:grpSpPr>
          <a:xfrm>
            <a:off x="11512784" y="1394152"/>
            <a:ext cx="580490" cy="341541"/>
            <a:chOff x="1281632" y="1512217"/>
            <a:chExt cx="647974" cy="435376"/>
          </a:xfrm>
        </p:grpSpPr>
        <p:sp>
          <p:nvSpPr>
            <p:cNvPr id="34" name="Freeform 33"/>
            <p:cNvSpPr>
              <a:spLocks/>
            </p:cNvSpPr>
            <p:nvPr/>
          </p:nvSpPr>
          <p:spPr bwMode="auto">
            <a:xfrm flipH="1">
              <a:off x="1281632" y="1532765"/>
              <a:ext cx="480533" cy="366058"/>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solidFill>
              <a:schemeClr val="bg1"/>
            </a:solid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 O365</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pic>
          <p:nvPicPr>
            <p:cNvPr id="32" name="Picture 36" descr="C:\Users\sakuu\Documents\Ballmer WPC\AI\work.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654276" y="1512217"/>
              <a:ext cx="275330" cy="435376"/>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Rectangle 21"/>
          <p:cNvSpPr>
            <a:spLocks/>
          </p:cNvSpPr>
          <p:nvPr/>
        </p:nvSpPr>
        <p:spPr bwMode="auto">
          <a:xfrm>
            <a:off x="10731754" y="2037817"/>
            <a:ext cx="1457324"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42" name="Group 41"/>
          <p:cNvGrpSpPr/>
          <p:nvPr/>
        </p:nvGrpSpPr>
        <p:grpSpPr>
          <a:xfrm>
            <a:off x="10820400" y="2334097"/>
            <a:ext cx="557645" cy="303639"/>
            <a:chOff x="2825708" y="3803918"/>
            <a:chExt cx="5590060" cy="2950238"/>
          </a:xfrm>
          <a:solidFill>
            <a:schemeClr val="bg1"/>
          </a:solidFill>
        </p:grpSpPr>
        <p:sp>
          <p:nvSpPr>
            <p:cNvPr id="43" name="Freeform 42"/>
            <p:cNvSpPr>
              <a:spLocks/>
            </p:cNvSpPr>
            <p:nvPr/>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GOV</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sp>
          <p:nvSpPr>
            <p:cNvPr id="44"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5" name="Group 44"/>
          <p:cNvGrpSpPr/>
          <p:nvPr/>
        </p:nvGrpSpPr>
        <p:grpSpPr>
          <a:xfrm>
            <a:off x="11525063" y="2308166"/>
            <a:ext cx="579931" cy="353997"/>
            <a:chOff x="1292264" y="1496339"/>
            <a:chExt cx="647351" cy="451254"/>
          </a:xfrm>
        </p:grpSpPr>
        <p:sp>
          <p:nvSpPr>
            <p:cNvPr id="46" name="Freeform 45"/>
            <p:cNvSpPr>
              <a:spLocks/>
            </p:cNvSpPr>
            <p:nvPr/>
          </p:nvSpPr>
          <p:spPr bwMode="auto">
            <a:xfrm flipH="1">
              <a:off x="1292264" y="1496339"/>
              <a:ext cx="480533" cy="366058"/>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solidFill>
              <a:schemeClr val="bg1"/>
            </a:solid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O365</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pic>
          <p:nvPicPr>
            <p:cNvPr id="47" name="Picture 36" descr="C:\Users\sakuu\Documents\Ballmer WPC\AI\work.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664283" y="1512217"/>
              <a:ext cx="275332" cy="435376"/>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21"/>
          <p:cNvSpPr>
            <a:spLocks/>
          </p:cNvSpPr>
          <p:nvPr/>
        </p:nvSpPr>
        <p:spPr bwMode="auto">
          <a:xfrm>
            <a:off x="10732416" y="2945653"/>
            <a:ext cx="1457324" cy="822960"/>
          </a:xfrm>
          <a:prstGeom prst="rect">
            <a:avLst/>
          </a:prstGeom>
          <a:solidFill>
            <a:srgbClr val="98D853"/>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ED7D31"/>
              </a:solidFill>
              <a:effectLst/>
              <a:uLnTx/>
              <a:uFillTx/>
              <a:latin typeface="Segoe UI Light"/>
              <a:ea typeface="+mn-ea"/>
              <a:cs typeface="+mn-cs"/>
            </a:endParaRPr>
          </a:p>
        </p:txBody>
      </p:sp>
      <p:grpSp>
        <p:nvGrpSpPr>
          <p:cNvPr id="50" name="Group 49"/>
          <p:cNvGrpSpPr/>
          <p:nvPr/>
        </p:nvGrpSpPr>
        <p:grpSpPr>
          <a:xfrm>
            <a:off x="11172825" y="3196837"/>
            <a:ext cx="557644" cy="303639"/>
            <a:chOff x="2825708" y="3803919"/>
            <a:chExt cx="5590060" cy="2950238"/>
          </a:xfrm>
          <a:solidFill>
            <a:schemeClr val="bg1"/>
          </a:solidFill>
        </p:grpSpPr>
        <p:sp>
          <p:nvSpPr>
            <p:cNvPr id="51" name="Freeform 50"/>
            <p:cNvSpPr>
              <a:spLocks/>
            </p:cNvSpPr>
            <p:nvPr userDrawn="1"/>
          </p:nvSpPr>
          <p:spPr bwMode="auto">
            <a:xfrm flipH="1">
              <a:off x="2825708" y="3803919"/>
              <a:ext cx="3798665" cy="2644408"/>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8D853"/>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8D853"/>
                  </a:solidFill>
                  <a:effectLst/>
                  <a:uLnTx/>
                  <a:uFillTx/>
                  <a:latin typeface="Segoe UI"/>
                  <a:ea typeface="+mn-ea"/>
                  <a:cs typeface="+mn-cs"/>
                </a:rPr>
                <a:t>AAD</a:t>
              </a:r>
            </a:p>
          </p:txBody>
        </p:sp>
        <p:sp>
          <p:nvSpPr>
            <p:cNvPr id="52" name="Rectangle 21"/>
            <p:cNvSpPr/>
            <p:nvPr userDrawn="1"/>
          </p:nvSpPr>
          <p:spPr>
            <a:xfrm>
              <a:off x="5967814" y="4377489"/>
              <a:ext cx="2447954" cy="2376668"/>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57" name="Rectangle 21"/>
          <p:cNvSpPr>
            <a:spLocks/>
          </p:cNvSpPr>
          <p:nvPr/>
        </p:nvSpPr>
        <p:spPr bwMode="auto">
          <a:xfrm>
            <a:off x="10732416" y="3858092"/>
            <a:ext cx="1457324" cy="822960"/>
          </a:xfrm>
          <a:prstGeom prst="rect">
            <a:avLst/>
          </a:prstGeom>
          <a:solidFill>
            <a:srgbClr val="44546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58" name="Group 57"/>
          <p:cNvGrpSpPr/>
          <p:nvPr/>
        </p:nvGrpSpPr>
        <p:grpSpPr>
          <a:xfrm>
            <a:off x="11172825" y="4145133"/>
            <a:ext cx="557644" cy="303639"/>
            <a:chOff x="2825708" y="3803918"/>
            <a:chExt cx="5590060" cy="2950238"/>
          </a:xfrm>
          <a:solidFill>
            <a:schemeClr val="bg1"/>
          </a:solidFill>
        </p:grpSpPr>
        <p:sp>
          <p:nvSpPr>
            <p:cNvPr id="59" name="Freeform 58"/>
            <p:cNvSpPr>
              <a:spLocks/>
            </p:cNvSpPr>
            <p:nvPr userDrawn="1"/>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546A"/>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546A"/>
                  </a:solidFill>
                  <a:effectLst/>
                  <a:uLnTx/>
                  <a:uFillTx/>
                  <a:latin typeface="Segoe UI"/>
                  <a:ea typeface="+mn-ea"/>
                  <a:cs typeface="+mn-cs"/>
                </a:rPr>
                <a:t>AAD</a:t>
              </a:r>
            </a:p>
          </p:txBody>
        </p:sp>
        <p:sp>
          <p:nvSpPr>
            <p:cNvPr id="60"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5" name="Rectangle 21"/>
          <p:cNvSpPr>
            <a:spLocks/>
          </p:cNvSpPr>
          <p:nvPr/>
        </p:nvSpPr>
        <p:spPr bwMode="auto">
          <a:xfrm>
            <a:off x="10731754" y="4793475"/>
            <a:ext cx="1457324" cy="822960"/>
          </a:xfrm>
          <a:prstGeom prst="rect">
            <a:avLst/>
          </a:prstGeom>
          <a:solidFill>
            <a:srgbClr val="ED7D3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66" name="Group 65"/>
          <p:cNvGrpSpPr/>
          <p:nvPr/>
        </p:nvGrpSpPr>
        <p:grpSpPr>
          <a:xfrm>
            <a:off x="11181688" y="5063145"/>
            <a:ext cx="557644" cy="303639"/>
            <a:chOff x="2825708" y="3803918"/>
            <a:chExt cx="5590060" cy="2950238"/>
          </a:xfrm>
          <a:solidFill>
            <a:schemeClr val="bg1"/>
          </a:solidFill>
        </p:grpSpPr>
        <p:sp>
          <p:nvSpPr>
            <p:cNvPr id="67" name="Freeform 66"/>
            <p:cNvSpPr>
              <a:spLocks/>
            </p:cNvSpPr>
            <p:nvPr userDrawn="1"/>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AAD</a:t>
              </a:r>
            </a:p>
          </p:txBody>
        </p:sp>
        <p:sp>
          <p:nvSpPr>
            <p:cNvPr id="68"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9" name="Rectangle 21"/>
          <p:cNvSpPr>
            <a:spLocks/>
          </p:cNvSpPr>
          <p:nvPr/>
        </p:nvSpPr>
        <p:spPr bwMode="auto">
          <a:xfrm>
            <a:off x="10732416" y="5707809"/>
            <a:ext cx="1457324" cy="822960"/>
          </a:xfrm>
          <a:prstGeom prst="rect">
            <a:avLst/>
          </a:prstGeom>
          <a:solidFill>
            <a:srgbClr val="ED7D3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70" name="Group 69"/>
          <p:cNvGrpSpPr/>
          <p:nvPr/>
        </p:nvGrpSpPr>
        <p:grpSpPr>
          <a:xfrm>
            <a:off x="11172825" y="6012781"/>
            <a:ext cx="557644" cy="303640"/>
            <a:chOff x="2825708" y="3803911"/>
            <a:chExt cx="5590060" cy="2950245"/>
          </a:xfrm>
          <a:solidFill>
            <a:schemeClr val="bg1"/>
          </a:solidFill>
        </p:grpSpPr>
        <p:sp>
          <p:nvSpPr>
            <p:cNvPr id="71" name="Freeform 70"/>
            <p:cNvSpPr>
              <a:spLocks/>
            </p:cNvSpPr>
            <p:nvPr userDrawn="1"/>
          </p:nvSpPr>
          <p:spPr bwMode="auto">
            <a:xfrm flipH="1">
              <a:off x="2825708" y="3803911"/>
              <a:ext cx="3798665" cy="2644407"/>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AAD</a:t>
              </a:r>
            </a:p>
          </p:txBody>
        </p:sp>
        <p:sp>
          <p:nvSpPr>
            <p:cNvPr id="72"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3" name="Rectangle 21"/>
          <p:cNvSpPr>
            <a:spLocks/>
          </p:cNvSpPr>
          <p:nvPr/>
        </p:nvSpPr>
        <p:spPr bwMode="auto">
          <a:xfrm>
            <a:off x="8709204" y="544407"/>
            <a:ext cx="2424641" cy="394877"/>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Tenant Organizational Roles</a:t>
            </a:r>
          </a:p>
        </p:txBody>
      </p:sp>
      <p:sp>
        <p:nvSpPr>
          <p:cNvPr id="74" name="Rectangle 21"/>
          <p:cNvSpPr>
            <a:spLocks/>
          </p:cNvSpPr>
          <p:nvPr/>
        </p:nvSpPr>
        <p:spPr bwMode="auto">
          <a:xfrm>
            <a:off x="0" y="3840552"/>
            <a:ext cx="2692386"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Subscription Admin</a:t>
            </a:r>
          </a:p>
        </p:txBody>
      </p:sp>
      <p:sp>
        <p:nvSpPr>
          <p:cNvPr id="76" name="Rectangle 75"/>
          <p:cNvSpPr/>
          <p:nvPr/>
        </p:nvSpPr>
        <p:spPr>
          <a:xfrm>
            <a:off x="360671" y="6497266"/>
            <a:ext cx="1218095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Segoe UI"/>
                <a:ea typeface="+mn-ea"/>
                <a:cs typeface="+mn-cs"/>
              </a:rPr>
              <a:t>Note: Additional Role Based Authentication Control (RBAC) roles can be found </a:t>
            </a:r>
            <a:r>
              <a:rPr kumimoji="0" lang="en-US" sz="1800" b="0" i="0" u="none" strike="noStrike" kern="1200" cap="none" spc="0" normalizeH="0" baseline="0" noProof="0" dirty="0">
                <a:ln>
                  <a:noFill/>
                </a:ln>
                <a:solidFill>
                  <a:srgbClr val="00B0F0"/>
                </a:solidFill>
                <a:effectLst/>
                <a:uLnTx/>
                <a:uFillTx/>
                <a:latin typeface="Segoe UI"/>
                <a:ea typeface="+mn-ea"/>
                <a:cs typeface="+mn-cs"/>
                <a:hlinkClick r:id="rId5"/>
              </a:rPr>
              <a:t>here</a:t>
            </a:r>
            <a:endParaRPr kumimoji="0" lang="en-US" sz="18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D597852-748E-472B-B91C-CBDAD323B4FC}"/>
              </a:ext>
            </a:extLst>
          </p:cNvPr>
          <p:cNvSpPr txBox="1"/>
          <p:nvPr/>
        </p:nvSpPr>
        <p:spPr>
          <a:xfrm rot="19463773">
            <a:off x="3300346" y="3108300"/>
            <a:ext cx="5034579" cy="369332"/>
          </a:xfrm>
          <a:prstGeom prst="rect">
            <a:avLst/>
          </a:prstGeom>
          <a:solidFill>
            <a:srgbClr val="FFFF00"/>
          </a:solidFill>
        </p:spPr>
        <p:txBody>
          <a:bodyPr wrap="square" rtlCol="0">
            <a:spAutoFit/>
          </a:bodyPr>
          <a:lstStyle/>
          <a:p>
            <a:r>
              <a:rPr lang="en-US" dirty="0">
                <a:solidFill>
                  <a:srgbClr val="FF0000"/>
                </a:solidFill>
                <a:highlight>
                  <a:srgbClr val="FFFF00"/>
                </a:highlight>
              </a:rPr>
              <a:t>Need to find Roles for Azure Enterprise </a:t>
            </a:r>
            <a:endParaRPr lang="de-CH" dirty="0">
              <a:solidFill>
                <a:srgbClr val="FF0000"/>
              </a:solidFill>
              <a:highlight>
                <a:srgbClr val="FFFF00"/>
              </a:highlight>
            </a:endParaRPr>
          </a:p>
        </p:txBody>
      </p:sp>
    </p:spTree>
    <p:extLst>
      <p:ext uri="{BB962C8B-B14F-4D97-AF65-F5344CB8AC3E}">
        <p14:creationId xmlns:p14="http://schemas.microsoft.com/office/powerpoint/2010/main" val="633178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a:xfrm>
            <a:off x="865" y="1371892"/>
            <a:ext cx="4571352" cy="1828541"/>
          </a:xfrm>
          <a:solidFill>
            <a:srgbClr val="0A5BBA">
              <a:alpha val="90195"/>
            </a:srgbClr>
          </a:solidFill>
        </p:spPr>
        <p:txBody>
          <a:bodyPr/>
          <a:lstStyle/>
          <a:p>
            <a:r>
              <a:rPr lang="en-US" altLang="en-US" dirty="0">
                <a:latin typeface="Segoe UI Light" panose="020B0502040204020203" pitchFamily="34" charset="0"/>
              </a:rPr>
              <a:t>Module 1 - Azure Governance</a:t>
            </a:r>
          </a:p>
        </p:txBody>
      </p:sp>
      <p:sp>
        <p:nvSpPr>
          <p:cNvPr id="33795" name="Text Placeholder 6"/>
          <p:cNvSpPr>
            <a:spLocks noGrp="1"/>
          </p:cNvSpPr>
          <p:nvPr>
            <p:ph type="body" sz="quarter" idx="12"/>
          </p:nvPr>
        </p:nvSpPr>
        <p:spPr>
          <a:xfrm>
            <a:off x="865" y="3200433"/>
            <a:ext cx="4571352" cy="1828541"/>
          </a:xfrm>
          <a:solidFill>
            <a:schemeClr val="bg2">
              <a:alpha val="90195"/>
            </a:schemeClr>
          </a:solidFill>
        </p:spPr>
        <p:txBody>
          <a:bodyPr/>
          <a:lstStyle/>
          <a:p>
            <a:pPr>
              <a:spcBef>
                <a:spcPct val="0"/>
              </a:spcBef>
            </a:pPr>
            <a:r>
              <a:rPr lang="en-US" altLang="en-US" sz="2400" dirty="0">
                <a:latin typeface="Segoe UI Light" panose="020B0502040204020203" pitchFamily="34" charset="0"/>
              </a:rPr>
              <a:t>Section 2</a:t>
            </a:r>
          </a:p>
        </p:txBody>
      </p:sp>
      <p:sp>
        <p:nvSpPr>
          <p:cNvPr id="9" name="Text Placeholder 8"/>
          <p:cNvSpPr>
            <a:spLocks noGrp="1"/>
          </p:cNvSpPr>
          <p:nvPr>
            <p:ph type="body" sz="quarter" idx="14"/>
          </p:nvPr>
        </p:nvSpPr>
        <p:spPr>
          <a:xfrm>
            <a:off x="4572216" y="3200433"/>
            <a:ext cx="4571352" cy="1828541"/>
          </a:xfrm>
        </p:spPr>
        <p:txBody>
          <a:bodyPr rtlCol="0"/>
          <a:lstStyle/>
          <a:p>
            <a:pPr fontAlgn="auto">
              <a:spcBef>
                <a:spcPts val="0"/>
              </a:spcBef>
              <a:spcAft>
                <a:spcPts val="0"/>
              </a:spcAft>
              <a:defRPr/>
            </a:pPr>
            <a:r>
              <a:rPr lang="en-US" sz="2400" dirty="0">
                <a:latin typeface="Segoe UI Light" panose="020B0502040204020203" pitchFamily="34" charset="0"/>
              </a:rPr>
              <a:t>RBAC and Resource Lock</a:t>
            </a:r>
          </a:p>
          <a:p>
            <a:pPr fontAlgn="auto">
              <a:spcBef>
                <a:spcPts val="0"/>
              </a:spcBef>
              <a:spcAft>
                <a:spcPts val="0"/>
              </a:spcAft>
              <a:defRPr/>
            </a:pPr>
            <a:endParaRPr lang="en-US" sz="2400" dirty="0">
              <a:latin typeface="Segoe UI Light" panose="020B0502040204020203" pitchFamily="34" charset="0"/>
            </a:endParaRPr>
          </a:p>
        </p:txBody>
      </p:sp>
    </p:spTree>
    <p:custDataLst>
      <p:tags r:id="rId1"/>
    </p:custDataLst>
    <p:extLst>
      <p:ext uri="{BB962C8B-B14F-4D97-AF65-F5344CB8AC3E}">
        <p14:creationId xmlns:p14="http://schemas.microsoft.com/office/powerpoint/2010/main" val="3549308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187963"/>
            <a:ext cx="5378548" cy="5535811"/>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99558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15</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a:xfrm>
            <a:off x="865" y="1371892"/>
            <a:ext cx="4571352" cy="1828541"/>
          </a:xfrm>
          <a:solidFill>
            <a:srgbClr val="0A5BBA">
              <a:alpha val="90195"/>
            </a:srgbClr>
          </a:solidFill>
        </p:spPr>
        <p:txBody>
          <a:bodyPr/>
          <a:lstStyle/>
          <a:p>
            <a:r>
              <a:rPr lang="en-US" altLang="en-US" dirty="0">
                <a:latin typeface="Segoe UI Light" panose="020B0502040204020203" pitchFamily="34" charset="0"/>
              </a:rPr>
              <a:t>Module 1 - Azure Governance</a:t>
            </a:r>
          </a:p>
        </p:txBody>
      </p:sp>
      <p:sp>
        <p:nvSpPr>
          <p:cNvPr id="33795" name="Text Placeholder 6"/>
          <p:cNvSpPr>
            <a:spLocks noGrp="1"/>
          </p:cNvSpPr>
          <p:nvPr>
            <p:ph type="body" sz="quarter" idx="12"/>
          </p:nvPr>
        </p:nvSpPr>
        <p:spPr>
          <a:xfrm>
            <a:off x="865" y="3200433"/>
            <a:ext cx="4571352" cy="1828541"/>
          </a:xfrm>
          <a:solidFill>
            <a:schemeClr val="bg2">
              <a:alpha val="90195"/>
            </a:schemeClr>
          </a:solidFill>
        </p:spPr>
        <p:txBody>
          <a:bodyPr/>
          <a:lstStyle/>
          <a:p>
            <a:pPr>
              <a:spcBef>
                <a:spcPct val="0"/>
              </a:spcBef>
            </a:pPr>
            <a:r>
              <a:rPr lang="en-US" altLang="en-US" sz="2400" dirty="0">
                <a:latin typeface="Segoe UI Light" panose="020B0502040204020203" pitchFamily="34" charset="0"/>
              </a:rPr>
              <a:t>Section 3</a:t>
            </a:r>
          </a:p>
        </p:txBody>
      </p:sp>
      <p:sp>
        <p:nvSpPr>
          <p:cNvPr id="9" name="Text Placeholder 8"/>
          <p:cNvSpPr>
            <a:spLocks noGrp="1"/>
          </p:cNvSpPr>
          <p:nvPr>
            <p:ph type="body" sz="quarter" idx="14"/>
          </p:nvPr>
        </p:nvSpPr>
        <p:spPr>
          <a:xfrm>
            <a:off x="4572216" y="3200433"/>
            <a:ext cx="4571352" cy="1828541"/>
          </a:xfrm>
        </p:spPr>
        <p:txBody>
          <a:bodyPr rtlCol="0"/>
          <a:lstStyle/>
          <a:p>
            <a:pPr fontAlgn="auto">
              <a:spcBef>
                <a:spcPts val="0"/>
              </a:spcBef>
              <a:spcAft>
                <a:spcPts val="0"/>
              </a:spcAft>
              <a:defRPr/>
            </a:pPr>
            <a:r>
              <a:rPr lang="en-US" sz="2400" dirty="0">
                <a:latin typeface="Segoe UI Light" panose="020B0502040204020203" pitchFamily="34" charset="0"/>
              </a:rPr>
              <a:t>Azure Governance</a:t>
            </a:r>
          </a:p>
          <a:p>
            <a:pPr fontAlgn="auto">
              <a:spcBef>
                <a:spcPts val="0"/>
              </a:spcBef>
              <a:spcAft>
                <a:spcPts val="0"/>
              </a:spcAft>
              <a:defRPr/>
            </a:pPr>
            <a:endParaRPr lang="en-US" sz="2400" dirty="0">
              <a:latin typeface="Segoe UI Light" panose="020B0502040204020203" pitchFamily="34" charset="0"/>
            </a:endParaRPr>
          </a:p>
        </p:txBody>
      </p:sp>
    </p:spTree>
    <p:custDataLst>
      <p:tags r:id="rId1"/>
    </p:custDataLst>
    <p:extLst>
      <p:ext uri="{BB962C8B-B14F-4D97-AF65-F5344CB8AC3E}">
        <p14:creationId xmlns:p14="http://schemas.microsoft.com/office/powerpoint/2010/main" val="2617703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extLst/>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7378243" y="2196582"/>
            <a:ext cx="3599363" cy="3599363"/>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445259" y="475993"/>
            <a:ext cx="11015688" cy="553959"/>
          </a:xfrm>
        </p:spPr>
        <p:txBody>
          <a:bodyPr/>
          <a:lstStyle/>
          <a:p>
            <a:r>
              <a:rPr lang="en-US"/>
              <a:t>Traditional approach</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2" y="1085252"/>
            <a:ext cx="11532417"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25">
              <a:defRPr/>
            </a:pPr>
            <a:r>
              <a:rPr lang="en-US" sz="2353">
                <a:solidFill>
                  <a:srgbClr val="1A1A1A">
                    <a:lumMod val="90000"/>
                    <a:lumOff val="10000"/>
                  </a:srgbClr>
                </a:solidFill>
                <a:cs typeface="Segoe UI" panose="020B0502040204020203" pitchFamily="34" charset="0"/>
              </a:rPr>
              <a:t>Sacrifice Speed for Control</a:t>
            </a:r>
          </a:p>
        </p:txBody>
      </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6"/>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766525" y="4221390"/>
            <a:ext cx="1204614"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8362287" y="3925758"/>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8978501" y="3612872"/>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9526738" y="4001619"/>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5" y="279363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4276422" y="4267176"/>
            <a:ext cx="2141164" cy="651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 </a:t>
            </a:r>
          </a:p>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Engineers responsible for Cloud environment</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5125317" y="3481576"/>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cxnSp>
        <p:nvCxnSpPr>
          <p:cNvPr id="52" name="Straight Connector 51">
            <a:extLst>
              <a:ext uri="{FF2B5EF4-FFF2-40B4-BE49-F238E27FC236}">
                <a16:creationId xmlns:a16="http://schemas.microsoft.com/office/drawing/2014/main" id="{8FA6823E-AE0D-463B-A488-28BE3CC53849}"/>
              </a:ext>
            </a:extLst>
          </p:cNvPr>
          <p:cNvCxnSpPr>
            <a:cxnSpLocks/>
          </p:cNvCxnSpPr>
          <p:nvPr/>
        </p:nvCxnSpPr>
        <p:spPr>
          <a:xfrm>
            <a:off x="6289051" y="4223525"/>
            <a:ext cx="990459"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1028" name="Picture 4" descr="Image result for stop icon">
            <a:extLst>
              <a:ext uri="{FF2B5EF4-FFF2-40B4-BE49-F238E27FC236}">
                <a16:creationId xmlns:a16="http://schemas.microsoft.com/office/drawing/2014/main" id="{9ADF09A2-7E04-4184-AAF4-B1BCAB71A18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1670" y="3651679"/>
            <a:ext cx="476786" cy="47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 presetClass="entr" presetSubtype="0" fill="hold" nodeType="withEffect">
                                  <p:stCondLst>
                                    <p:cond delay="900"/>
                                  </p:stCondLst>
                                  <p:childTnLst>
                                    <p:set>
                                      <p:cBhvr>
                                        <p:cTn id="15" dur="1" fill="hold">
                                          <p:stCondLst>
                                            <p:cond delay="0"/>
                                          </p:stCondLst>
                                        </p:cTn>
                                        <p:tgtEl>
                                          <p:spTgt spid="1028"/>
                                        </p:tgtEl>
                                        <p:attrNameLst>
                                          <p:attrName>style.visibility</p:attrName>
                                        </p:attrNameLst>
                                      </p:cBhvr>
                                      <p:to>
                                        <p:strVal val="visible"/>
                                      </p:to>
                                    </p:set>
                                  </p:childTnLst>
                                </p:cTn>
                              </p:par>
                              <p:par>
                                <p:cTn id="16" presetID="6" presetClass="emph" presetSubtype="0" accel="100000" autoRev="1" fill="hold" nodeType="withEffect">
                                  <p:stCondLst>
                                    <p:cond delay="500"/>
                                  </p:stCondLst>
                                  <p:childTnLst>
                                    <p:animScale>
                                      <p:cBhvr>
                                        <p:cTn id="17" dur="500" fill="hold"/>
                                        <p:tgtEl>
                                          <p:spTgt spid="1028"/>
                                        </p:tgtEl>
                                      </p:cBhvr>
                                      <p:by x="0" y="0"/>
                                    </p:animScale>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3790248" y="2196583"/>
            <a:ext cx="3599364" cy="3599364"/>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446087" y="445634"/>
            <a:ext cx="11015688" cy="553959"/>
          </a:xfrm>
        </p:spPr>
        <p:txBody>
          <a:bodyPr/>
          <a:lstStyle/>
          <a:p>
            <a:r>
              <a:rPr lang="en-US"/>
              <a:t>Cloud-native governance</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5" y="1085252"/>
            <a:ext cx="10678638"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95">
              <a:defRPr/>
            </a:pPr>
            <a:r>
              <a:rPr lang="en-US" sz="2353">
                <a:solidFill>
                  <a:srgbClr val="0F80D6"/>
                </a:solidFill>
                <a:cs typeface="Segoe UI" panose="020B0502040204020203" pitchFamily="34" charset="0"/>
              </a:rPr>
              <a:t>Speed</a:t>
            </a:r>
            <a:r>
              <a:rPr lang="en-US" sz="2353">
                <a:solidFill>
                  <a:srgbClr val="1A1A1A">
                    <a:lumMod val="90000"/>
                    <a:lumOff val="10000"/>
                  </a:srgbClr>
                </a:solidFill>
                <a:cs typeface="Segoe UI" panose="020B0502040204020203" pitchFamily="34" charset="0"/>
              </a:rPr>
              <a:t> </a:t>
            </a:r>
            <a:r>
              <a:rPr lang="en-US" sz="2353" i="1">
                <a:solidFill>
                  <a:srgbClr val="1A1A1A">
                    <a:lumMod val="90000"/>
                    <a:lumOff val="10000"/>
                  </a:srgbClr>
                </a:solidFill>
                <a:cs typeface="Segoe UI" panose="020B0502040204020203" pitchFamily="34" charset="0"/>
              </a:rPr>
              <a:t>and</a:t>
            </a:r>
            <a:r>
              <a:rPr lang="en-US" sz="2353">
                <a:solidFill>
                  <a:srgbClr val="1A1A1A">
                    <a:lumMod val="90000"/>
                    <a:lumOff val="10000"/>
                  </a:srgbClr>
                </a:solidFill>
                <a:cs typeface="Segoe UI" panose="020B0502040204020203" pitchFamily="34" charset="0"/>
              </a:rPr>
              <a:t> </a:t>
            </a:r>
            <a:r>
              <a:rPr lang="en-US" sz="2353">
                <a:solidFill>
                  <a:srgbClr val="0F80D6"/>
                </a:solidFill>
                <a:cs typeface="Segoe UI" panose="020B0502040204020203" pitchFamily="34" charset="0"/>
              </a:rPr>
              <a:t>Control</a:t>
            </a:r>
          </a:p>
        </p:txBody>
      </p:sp>
      <p:grpSp>
        <p:nvGrpSpPr>
          <p:cNvPr id="32" name="Group 31">
            <a:extLst>
              <a:ext uri="{FF2B5EF4-FFF2-40B4-BE49-F238E27FC236}">
                <a16:creationId xmlns:a16="http://schemas.microsoft.com/office/drawing/2014/main" id="{DEDF48CD-C6AA-4593-840A-23E4B96ABE1A}"/>
              </a:ext>
            </a:extLst>
          </p:cNvPr>
          <p:cNvGrpSpPr/>
          <p:nvPr/>
        </p:nvGrpSpPr>
        <p:grpSpPr>
          <a:xfrm>
            <a:off x="8726527" y="4881822"/>
            <a:ext cx="716935" cy="716935"/>
            <a:chOff x="1371918" y="1375804"/>
            <a:chExt cx="731520" cy="731520"/>
          </a:xfrm>
          <a:solidFill>
            <a:schemeClr val="bg1"/>
          </a:solidFill>
        </p:grpSpPr>
        <p:sp>
          <p:nvSpPr>
            <p:cNvPr id="33" name="Oval 32">
              <a:extLst>
                <a:ext uri="{FF2B5EF4-FFF2-40B4-BE49-F238E27FC236}">
                  <a16:creationId xmlns:a16="http://schemas.microsoft.com/office/drawing/2014/main" id="{29EEC9D2-E7E8-4C79-AAD8-78E1FEDD8874}"/>
                </a:ext>
              </a:extLst>
            </p:cNvPr>
            <p:cNvSpPr/>
            <p:nvPr/>
          </p:nvSpPr>
          <p:spPr bwMode="auto">
            <a:xfrm>
              <a:off x="137191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6F7E896D-B20B-4CBD-88B1-2FB24045DC7B}"/>
                </a:ext>
              </a:extLst>
            </p:cNvPr>
            <p:cNvSpPr/>
            <p:nvPr/>
          </p:nvSpPr>
          <p:spPr bwMode="auto">
            <a:xfrm>
              <a:off x="146335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rackers_EADF_bidi">
              <a:extLst>
                <a:ext uri="{FF2B5EF4-FFF2-40B4-BE49-F238E27FC236}">
                  <a16:creationId xmlns:a16="http://schemas.microsoft.com/office/drawing/2014/main" id="{3AFBEE40-9ED6-4D3E-BCA2-32589682826E}"/>
                </a:ext>
              </a:extLst>
            </p:cNvPr>
            <p:cNvSpPr>
              <a:spLocks noChangeAspect="1" noEditPoints="1"/>
            </p:cNvSpPr>
            <p:nvPr/>
          </p:nvSpPr>
          <p:spPr bwMode="auto">
            <a:xfrm>
              <a:off x="1621155" y="1582680"/>
              <a:ext cx="233046" cy="31776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grpSp>
        <p:nvGrpSpPr>
          <p:cNvPr id="49" name="Group 48">
            <a:extLst>
              <a:ext uri="{FF2B5EF4-FFF2-40B4-BE49-F238E27FC236}">
                <a16:creationId xmlns:a16="http://schemas.microsoft.com/office/drawing/2014/main" id="{DB8A6FCE-1CA4-4F2C-AC4E-43734BD984F4}"/>
              </a:ext>
            </a:extLst>
          </p:cNvPr>
          <p:cNvGrpSpPr/>
          <p:nvPr/>
        </p:nvGrpSpPr>
        <p:grpSpPr>
          <a:xfrm>
            <a:off x="8726527" y="3696691"/>
            <a:ext cx="716935" cy="716935"/>
            <a:chOff x="4358958" y="1375804"/>
            <a:chExt cx="731520" cy="731520"/>
          </a:xfrm>
          <a:solidFill>
            <a:schemeClr val="bg1"/>
          </a:solidFill>
        </p:grpSpPr>
        <p:sp>
          <p:nvSpPr>
            <p:cNvPr id="50" name="Oval 49">
              <a:extLst>
                <a:ext uri="{FF2B5EF4-FFF2-40B4-BE49-F238E27FC236}">
                  <a16:creationId xmlns:a16="http://schemas.microsoft.com/office/drawing/2014/main" id="{788A198D-319E-4564-97E0-8E45485F8C05}"/>
                </a:ext>
              </a:extLst>
            </p:cNvPr>
            <p:cNvSpPr/>
            <p:nvPr/>
          </p:nvSpPr>
          <p:spPr bwMode="auto">
            <a:xfrm>
              <a:off x="435895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6EE402BF-D8ED-4AAE-AE6B-532D3F585FBE}"/>
                </a:ext>
              </a:extLst>
            </p:cNvPr>
            <p:cNvSpPr/>
            <p:nvPr/>
          </p:nvSpPr>
          <p:spPr bwMode="auto">
            <a:xfrm>
              <a:off x="445039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money_2">
              <a:extLst>
                <a:ext uri="{FF2B5EF4-FFF2-40B4-BE49-F238E27FC236}">
                  <a16:creationId xmlns:a16="http://schemas.microsoft.com/office/drawing/2014/main" id="{730E0923-3E8B-4073-AA42-C4B6B17C26FC}"/>
                </a:ext>
              </a:extLst>
            </p:cNvPr>
            <p:cNvSpPr>
              <a:spLocks noChangeAspect="1" noEditPoints="1"/>
            </p:cNvSpPr>
            <p:nvPr/>
          </p:nvSpPr>
          <p:spPr bwMode="auto">
            <a:xfrm>
              <a:off x="4528122" y="1531183"/>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1765">
                <a:gradFill>
                  <a:gsLst>
                    <a:gs pos="0">
                      <a:srgbClr val="505050"/>
                    </a:gs>
                    <a:gs pos="100000">
                      <a:srgbClr val="505050"/>
                    </a:gs>
                  </a:gsLst>
                  <a:lin ang="5400000" scaled="1"/>
                </a:gradFill>
                <a:latin typeface="Segoe UI Semilight"/>
              </a:endParaRPr>
            </a:p>
          </p:txBody>
        </p:sp>
      </p:grpSp>
      <p:grpSp>
        <p:nvGrpSpPr>
          <p:cNvPr id="5" name="Group 4">
            <a:extLst>
              <a:ext uri="{FF2B5EF4-FFF2-40B4-BE49-F238E27FC236}">
                <a16:creationId xmlns:a16="http://schemas.microsoft.com/office/drawing/2014/main" id="{E15FB7C7-0A22-4A27-9039-C984AB60CE9C}"/>
              </a:ext>
            </a:extLst>
          </p:cNvPr>
          <p:cNvGrpSpPr/>
          <p:nvPr/>
        </p:nvGrpSpPr>
        <p:grpSpPr>
          <a:xfrm>
            <a:off x="8726527" y="2414152"/>
            <a:ext cx="716935" cy="716935"/>
            <a:chOff x="8902271" y="2461768"/>
            <a:chExt cx="731520" cy="731520"/>
          </a:xfrm>
          <a:solidFill>
            <a:schemeClr val="bg1"/>
          </a:solidFill>
        </p:grpSpPr>
        <p:sp>
          <p:nvSpPr>
            <p:cNvPr id="58" name="Oval 57">
              <a:extLst>
                <a:ext uri="{FF2B5EF4-FFF2-40B4-BE49-F238E27FC236}">
                  <a16:creationId xmlns:a16="http://schemas.microsoft.com/office/drawing/2014/main" id="{CE5F6B69-3724-4562-B640-653DBDE7A60A}"/>
                </a:ext>
              </a:extLst>
            </p:cNvPr>
            <p:cNvSpPr/>
            <p:nvPr/>
          </p:nvSpPr>
          <p:spPr bwMode="auto">
            <a:xfrm>
              <a:off x="8902271" y="246176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984202A1-DF2D-4547-AB53-DCFE7FF3D19D}"/>
                </a:ext>
              </a:extLst>
            </p:cNvPr>
            <p:cNvSpPr/>
            <p:nvPr/>
          </p:nvSpPr>
          <p:spPr bwMode="auto">
            <a:xfrm>
              <a:off x="8993711" y="2553208"/>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PostUpdateLegacy_E1D7">
              <a:extLst>
                <a:ext uri="{FF2B5EF4-FFF2-40B4-BE49-F238E27FC236}">
                  <a16:creationId xmlns:a16="http://schemas.microsoft.com/office/drawing/2014/main" id="{37650D6F-8277-45E5-B860-CFCB2DA66811}"/>
                </a:ext>
              </a:extLst>
            </p:cNvPr>
            <p:cNvSpPr>
              <a:spLocks noChangeAspect="1" noEditPoints="1"/>
            </p:cNvSpPr>
            <p:nvPr/>
          </p:nvSpPr>
          <p:spPr bwMode="auto">
            <a:xfrm>
              <a:off x="9108367" y="2745472"/>
              <a:ext cx="319328" cy="164112"/>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2"/>
              </a:solidFill>
              <a:prstDash val="solid"/>
            </a:ln>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453332" y="4221389"/>
            <a:ext cx="2251840"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4774292" y="3925758"/>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5390507" y="3612871"/>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5938742" y="4001619"/>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9" name="Freeform: Shape 8">
            <a:extLst>
              <a:ext uri="{FF2B5EF4-FFF2-40B4-BE49-F238E27FC236}">
                <a16:creationId xmlns:a16="http://schemas.microsoft.com/office/drawing/2014/main" id="{1F40D5CD-27C8-4E4C-982F-3BC40DB8D222}"/>
              </a:ext>
            </a:extLst>
          </p:cNvPr>
          <p:cNvSpPr/>
          <p:nvPr/>
        </p:nvSpPr>
        <p:spPr bwMode="auto">
          <a:xfrm>
            <a:off x="5018795" y="2787267"/>
            <a:ext cx="3684978" cy="1159176"/>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48" name="Freeform: Shape 47">
            <a:extLst>
              <a:ext uri="{FF2B5EF4-FFF2-40B4-BE49-F238E27FC236}">
                <a16:creationId xmlns:a16="http://schemas.microsoft.com/office/drawing/2014/main" id="{3C3FAAF8-276B-46CB-9588-64F51217C9EA}"/>
              </a:ext>
            </a:extLst>
          </p:cNvPr>
          <p:cNvSpPr/>
          <p:nvPr/>
        </p:nvSpPr>
        <p:spPr bwMode="auto">
          <a:xfrm flipV="1">
            <a:off x="6237199" y="4535977"/>
            <a:ext cx="2466574" cy="727754"/>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26" name="Rectangle 25">
            <a:extLst>
              <a:ext uri="{FF2B5EF4-FFF2-40B4-BE49-F238E27FC236}">
                <a16:creationId xmlns:a16="http://schemas.microsoft.com/office/drawing/2014/main" id="{9F53E202-DDAE-4F01-B5A5-5E6AEF1679F7}"/>
              </a:ext>
            </a:extLst>
          </p:cNvPr>
          <p:cNvSpPr/>
          <p:nvPr/>
        </p:nvSpPr>
        <p:spPr bwMode="auto">
          <a:xfrm>
            <a:off x="4402374" y="4700352"/>
            <a:ext cx="2541446"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Built-in controls through policy instead of workflow</a:t>
            </a:r>
          </a:p>
        </p:txBody>
      </p:sp>
      <p:sp>
        <p:nvSpPr>
          <p:cNvPr id="10" name="Freeform: Shape 9">
            <a:extLst>
              <a:ext uri="{FF2B5EF4-FFF2-40B4-BE49-F238E27FC236}">
                <a16:creationId xmlns:a16="http://schemas.microsoft.com/office/drawing/2014/main" id="{D2335893-2D44-4235-9CFC-C1EB9E966BBD}"/>
              </a:ext>
            </a:extLst>
          </p:cNvPr>
          <p:cNvSpPr/>
          <p:nvPr/>
        </p:nvSpPr>
        <p:spPr bwMode="auto">
          <a:xfrm>
            <a:off x="5953932" y="3878257"/>
            <a:ext cx="2785921" cy="185079"/>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grpSp>
        <p:nvGrpSpPr>
          <p:cNvPr id="42" name="Group 41">
            <a:extLst>
              <a:ext uri="{FF2B5EF4-FFF2-40B4-BE49-F238E27FC236}">
                <a16:creationId xmlns:a16="http://schemas.microsoft.com/office/drawing/2014/main" id="{CC9237A8-1B54-474F-A7D7-0A5831E93B57}"/>
              </a:ext>
            </a:extLst>
          </p:cNvPr>
          <p:cNvGrpSpPr/>
          <p:nvPr/>
        </p:nvGrpSpPr>
        <p:grpSpPr>
          <a:xfrm>
            <a:off x="7603811" y="3815120"/>
            <a:ext cx="547958" cy="547958"/>
            <a:chOff x="8273084" y="4939580"/>
            <a:chExt cx="559104" cy="559104"/>
          </a:xfrm>
          <a:solidFill>
            <a:schemeClr val="bg2"/>
          </a:solidFill>
        </p:grpSpPr>
        <p:sp>
          <p:nvSpPr>
            <p:cNvPr id="43" name="Oval 42">
              <a:extLst>
                <a:ext uri="{FF2B5EF4-FFF2-40B4-BE49-F238E27FC236}">
                  <a16:creationId xmlns:a16="http://schemas.microsoft.com/office/drawing/2014/main" id="{B4402A4F-FED6-4EDB-AD1A-85C83838271B}"/>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check 3">
              <a:extLst>
                <a:ext uri="{FF2B5EF4-FFF2-40B4-BE49-F238E27FC236}">
                  <a16:creationId xmlns:a16="http://schemas.microsoft.com/office/drawing/2014/main" id="{231E667C-737F-40F3-BB55-FA210BF46B95}"/>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8" name="Group 7">
            <a:extLst>
              <a:ext uri="{FF2B5EF4-FFF2-40B4-BE49-F238E27FC236}">
                <a16:creationId xmlns:a16="http://schemas.microsoft.com/office/drawing/2014/main" id="{2162DAAC-390D-4A87-B10F-DF5E5A2DAADE}"/>
              </a:ext>
            </a:extLst>
          </p:cNvPr>
          <p:cNvGrpSpPr/>
          <p:nvPr/>
        </p:nvGrpSpPr>
        <p:grpSpPr>
          <a:xfrm>
            <a:off x="7603811" y="4969082"/>
            <a:ext cx="547958" cy="547958"/>
            <a:chOff x="8273084" y="4939580"/>
            <a:chExt cx="559104" cy="559104"/>
          </a:xfrm>
          <a:solidFill>
            <a:schemeClr val="bg2"/>
          </a:solidFill>
        </p:grpSpPr>
        <p:sp>
          <p:nvSpPr>
            <p:cNvPr id="41" name="Oval 40">
              <a:extLst>
                <a:ext uri="{FF2B5EF4-FFF2-40B4-BE49-F238E27FC236}">
                  <a16:creationId xmlns:a16="http://schemas.microsoft.com/office/drawing/2014/main" id="{19E67EE8-14E6-448B-8CC3-478E600455F4}"/>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check 3">
              <a:extLst>
                <a:ext uri="{FF2B5EF4-FFF2-40B4-BE49-F238E27FC236}">
                  <a16:creationId xmlns:a16="http://schemas.microsoft.com/office/drawing/2014/main" id="{3686B2EA-903D-41E2-B6ED-079AE2EDED0C}"/>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45" name="Group 44">
            <a:extLst>
              <a:ext uri="{FF2B5EF4-FFF2-40B4-BE49-F238E27FC236}">
                <a16:creationId xmlns:a16="http://schemas.microsoft.com/office/drawing/2014/main" id="{443FEB0F-B73C-4297-8F73-AEE52531AAC2}"/>
              </a:ext>
            </a:extLst>
          </p:cNvPr>
          <p:cNvGrpSpPr/>
          <p:nvPr/>
        </p:nvGrpSpPr>
        <p:grpSpPr>
          <a:xfrm>
            <a:off x="7603811" y="2512777"/>
            <a:ext cx="547958" cy="547958"/>
            <a:chOff x="8273084" y="4939580"/>
            <a:chExt cx="559104" cy="559104"/>
          </a:xfrm>
          <a:solidFill>
            <a:schemeClr val="bg2"/>
          </a:solidFill>
        </p:grpSpPr>
        <p:sp>
          <p:nvSpPr>
            <p:cNvPr id="46" name="Oval 45">
              <a:extLst>
                <a:ext uri="{FF2B5EF4-FFF2-40B4-BE49-F238E27FC236}">
                  <a16:creationId xmlns:a16="http://schemas.microsoft.com/office/drawing/2014/main" id="{5DB6A3DA-A9D5-444F-A67A-4B0E0482CE68}"/>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check 3">
              <a:extLst>
                <a:ext uri="{FF2B5EF4-FFF2-40B4-BE49-F238E27FC236}">
                  <a16:creationId xmlns:a16="http://schemas.microsoft.com/office/drawing/2014/main" id="{7B1BDEB6-2CBE-4FE0-BE55-ED06835BAC3B}"/>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6" y="279363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8"/>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9830759" y="4087993"/>
            <a:ext cx="1856269"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Team</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10433486" y="3481576"/>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Tree>
    <p:extLst>
      <p:ext uri="{BB962C8B-B14F-4D97-AF65-F5344CB8AC3E}">
        <p14:creationId xmlns:p14="http://schemas.microsoft.com/office/powerpoint/2010/main" val="133190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 presetClass="entr" presetSubtype="0" fill="hold" nodeType="withEffect">
                                  <p:stCondLst>
                                    <p:cond delay="0"/>
                                  </p:stCondLst>
                                  <p:childTnLst>
                                    <p:set>
                                      <p:cBhvr>
                                        <p:cTn id="13" dur="1" fill="hold">
                                          <p:stCondLst>
                                            <p:cond delay="499"/>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45"/>
                                        </p:tgtEl>
                                      </p:cBhvr>
                                      <p:by x="0" y="0"/>
                                    </p:animScale>
                                  </p:childTnLst>
                                </p:cTn>
                              </p:par>
                              <p:par>
                                <p:cTn id="16" presetID="22" presetClass="entr" presetSubtype="8"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par>
                                <p:cTn id="22" presetID="1" presetClass="entr" presetSubtype="0" fill="hold" nodeType="withEffect">
                                  <p:stCondLst>
                                    <p:cond delay="200"/>
                                  </p:stCondLst>
                                  <p:childTnLst>
                                    <p:set>
                                      <p:cBhvr>
                                        <p:cTn id="23" dur="1" fill="hold">
                                          <p:stCondLst>
                                            <p:cond delay="499"/>
                                          </p:stCondLst>
                                        </p:cTn>
                                        <p:tgtEl>
                                          <p:spTgt spid="4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500" fill="hold"/>
                                        <p:tgtEl>
                                          <p:spTgt spid="42"/>
                                        </p:tgtEl>
                                      </p:cBhvr>
                                      <p:by x="0" y="0"/>
                                    </p:animScale>
                                  </p:childTnLst>
                                </p:cTn>
                              </p:par>
                              <p:par>
                                <p:cTn id="26" presetID="1" presetClass="entr" presetSubtype="0" fill="hold" nodeType="withEffect">
                                  <p:stCondLst>
                                    <p:cond delay="400"/>
                                  </p:stCondLst>
                                  <p:childTnLst>
                                    <p:set>
                                      <p:cBhvr>
                                        <p:cTn id="27" dur="1" fill="hold">
                                          <p:stCondLst>
                                            <p:cond delay="499"/>
                                          </p:stCondLst>
                                        </p:cTn>
                                        <p:tgtEl>
                                          <p:spTgt spid="8"/>
                                        </p:tgtEl>
                                        <p:attrNameLst>
                                          <p:attrName>style.visibility</p:attrName>
                                        </p:attrNameLst>
                                      </p:cBhvr>
                                      <p:to>
                                        <p:strVal val="visible"/>
                                      </p:to>
                                    </p:set>
                                  </p:childTnLst>
                                </p:cTn>
                              </p:par>
                              <p:par>
                                <p:cTn id="28" presetID="6" presetClass="emph" presetSubtype="0" accel="100000" autoRev="1" fill="hold" nodeType="withEffect">
                                  <p:stCondLst>
                                    <p:cond delay="400"/>
                                  </p:stCondLst>
                                  <p:childTnLst>
                                    <p:animScale>
                                      <p:cBhvr>
                                        <p:cTn id="29" dur="500" fill="hold"/>
                                        <p:tgtEl>
                                          <p:spTgt spid="8"/>
                                        </p:tgtEl>
                                      </p:cBhvr>
                                      <p:by x="0" y="0"/>
                                    </p:animScale>
                                  </p:childTnLst>
                                </p:cTn>
                              </p:par>
                              <p:par>
                                <p:cTn id="30" presetID="1" presetClass="entr" presetSubtype="0" fill="hold" nodeType="withEffect">
                                  <p:stCondLst>
                                    <p:cond delay="250"/>
                                  </p:stCondLst>
                                  <p:childTnLst>
                                    <p:set>
                                      <p:cBhvr>
                                        <p:cTn id="31" dur="1" fill="hold">
                                          <p:stCondLst>
                                            <p:cond delay="499"/>
                                          </p:stCondLst>
                                        </p:cTn>
                                        <p:tgtEl>
                                          <p:spTgt spid="5"/>
                                        </p:tgtEl>
                                        <p:attrNameLst>
                                          <p:attrName>style.visibility</p:attrName>
                                        </p:attrNameLst>
                                      </p:cBhvr>
                                      <p:to>
                                        <p:strVal val="visible"/>
                                      </p:to>
                                    </p:set>
                                  </p:childTnLst>
                                </p:cTn>
                              </p:par>
                              <p:par>
                                <p:cTn id="32" presetID="6" presetClass="emph" presetSubtype="0" accel="100000" autoRev="1" fill="hold" nodeType="withEffect">
                                  <p:stCondLst>
                                    <p:cond delay="250"/>
                                  </p:stCondLst>
                                  <p:childTnLst>
                                    <p:animScale>
                                      <p:cBhvr>
                                        <p:cTn id="33" dur="500" fill="hold"/>
                                        <p:tgtEl>
                                          <p:spTgt spid="5"/>
                                        </p:tgtEl>
                                      </p:cBhvr>
                                      <p:by x="0" y="0"/>
                                    </p:animScale>
                                  </p:childTnLst>
                                </p:cTn>
                              </p:par>
                              <p:par>
                                <p:cTn id="34" presetID="1" presetClass="entr" presetSubtype="0" fill="hold" nodeType="withEffect">
                                  <p:stCondLst>
                                    <p:cond delay="400"/>
                                  </p:stCondLst>
                                  <p:childTnLst>
                                    <p:set>
                                      <p:cBhvr>
                                        <p:cTn id="35" dur="1" fill="hold">
                                          <p:stCondLst>
                                            <p:cond delay="499"/>
                                          </p:stCondLst>
                                        </p:cTn>
                                        <p:tgtEl>
                                          <p:spTgt spid="49"/>
                                        </p:tgtEl>
                                        <p:attrNameLst>
                                          <p:attrName>style.visibility</p:attrName>
                                        </p:attrNameLst>
                                      </p:cBhvr>
                                      <p:to>
                                        <p:strVal val="visible"/>
                                      </p:to>
                                    </p:set>
                                  </p:childTnLst>
                                </p:cTn>
                              </p:par>
                              <p:par>
                                <p:cTn id="36" presetID="6" presetClass="emph" presetSubtype="0" accel="100000" autoRev="1" fill="hold" nodeType="withEffect">
                                  <p:stCondLst>
                                    <p:cond delay="400"/>
                                  </p:stCondLst>
                                  <p:childTnLst>
                                    <p:animScale>
                                      <p:cBhvr>
                                        <p:cTn id="37" dur="500" fill="hold"/>
                                        <p:tgtEl>
                                          <p:spTgt spid="49"/>
                                        </p:tgtEl>
                                      </p:cBhvr>
                                      <p:by x="0" y="0"/>
                                    </p:animScale>
                                  </p:childTnLst>
                                </p:cTn>
                              </p:par>
                              <p:par>
                                <p:cTn id="38" presetID="1" presetClass="entr" presetSubtype="0" fill="hold" nodeType="withEffect">
                                  <p:stCondLst>
                                    <p:cond delay="500"/>
                                  </p:stCondLst>
                                  <p:childTnLst>
                                    <p:set>
                                      <p:cBhvr>
                                        <p:cTn id="39" dur="1" fill="hold">
                                          <p:stCondLst>
                                            <p:cond delay="499"/>
                                          </p:stCondLst>
                                        </p:cTn>
                                        <p:tgtEl>
                                          <p:spTgt spid="32"/>
                                        </p:tgtEl>
                                        <p:attrNameLst>
                                          <p:attrName>style.visibility</p:attrName>
                                        </p:attrNameLst>
                                      </p:cBhvr>
                                      <p:to>
                                        <p:strVal val="visible"/>
                                      </p:to>
                                    </p:set>
                                  </p:childTnLst>
                                </p:cTn>
                              </p:par>
                              <p:par>
                                <p:cTn id="40" presetID="6" presetClass="emph" presetSubtype="0" accel="100000" autoRev="1" fill="hold" nodeType="withEffect">
                                  <p:stCondLst>
                                    <p:cond delay="500"/>
                                  </p:stCondLst>
                                  <p:childTnLst>
                                    <p:animScale>
                                      <p:cBhvr>
                                        <p:cTn id="41" dur="500" fill="hold"/>
                                        <p:tgtEl>
                                          <p:spTgt spid="32"/>
                                        </p:tgtEl>
                                      </p:cBhvr>
                                      <p:by x="0" y="0"/>
                                    </p:animScale>
                                  </p:childTnLst>
                                </p:cTn>
                              </p:par>
                              <p:par>
                                <p:cTn id="42" presetID="10" presetClass="entr" presetSubtype="0" fill="hold" grpId="0" nodeType="withEffect">
                                  <p:stCondLst>
                                    <p:cond delay="9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animBg="1"/>
      <p:bldP spid="10" grpId="0" animBg="1"/>
      <p:bldP spid="55" grpId="0"/>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a:xfrm>
            <a:off x="865" y="1371892"/>
            <a:ext cx="4571352" cy="1828541"/>
          </a:xfrm>
          <a:solidFill>
            <a:srgbClr val="0A5BBA">
              <a:alpha val="90195"/>
            </a:srgbClr>
          </a:solidFill>
        </p:spPr>
        <p:txBody>
          <a:bodyPr/>
          <a:lstStyle/>
          <a:p>
            <a:r>
              <a:rPr lang="en-US" altLang="en-US" dirty="0">
                <a:latin typeface="Segoe UI Light" panose="020B0502040204020203" pitchFamily="34" charset="0"/>
              </a:rPr>
              <a:t>Module 1 - Azure Governance</a:t>
            </a:r>
          </a:p>
        </p:txBody>
      </p:sp>
      <p:sp>
        <p:nvSpPr>
          <p:cNvPr id="33795" name="Text Placeholder 6"/>
          <p:cNvSpPr>
            <a:spLocks noGrp="1"/>
          </p:cNvSpPr>
          <p:nvPr>
            <p:ph type="body" sz="quarter" idx="12"/>
          </p:nvPr>
        </p:nvSpPr>
        <p:spPr>
          <a:xfrm>
            <a:off x="865" y="3200433"/>
            <a:ext cx="4571352" cy="1828541"/>
          </a:xfrm>
          <a:solidFill>
            <a:schemeClr val="bg2">
              <a:alpha val="90195"/>
            </a:schemeClr>
          </a:solidFill>
        </p:spPr>
        <p:txBody>
          <a:bodyPr/>
          <a:lstStyle/>
          <a:p>
            <a:pPr>
              <a:spcBef>
                <a:spcPct val="0"/>
              </a:spcBef>
            </a:pPr>
            <a:r>
              <a:rPr lang="en-US" altLang="en-US" sz="2400" dirty="0">
                <a:latin typeface="Segoe UI Light" panose="020B0502040204020203" pitchFamily="34" charset="0"/>
              </a:rPr>
              <a:t>Section 1</a:t>
            </a:r>
          </a:p>
        </p:txBody>
      </p:sp>
      <p:sp>
        <p:nvSpPr>
          <p:cNvPr id="9" name="Text Placeholder 8"/>
          <p:cNvSpPr>
            <a:spLocks noGrp="1"/>
          </p:cNvSpPr>
          <p:nvPr>
            <p:ph type="body" sz="quarter" idx="14"/>
          </p:nvPr>
        </p:nvSpPr>
        <p:spPr>
          <a:xfrm>
            <a:off x="4572216" y="3200433"/>
            <a:ext cx="4571352" cy="1828541"/>
          </a:xfrm>
        </p:spPr>
        <p:txBody>
          <a:bodyPr rtlCol="0"/>
          <a:lstStyle/>
          <a:p>
            <a:pPr fontAlgn="auto">
              <a:spcBef>
                <a:spcPts val="0"/>
              </a:spcBef>
              <a:spcAft>
                <a:spcPts val="0"/>
              </a:spcAft>
              <a:defRPr/>
            </a:pPr>
            <a:r>
              <a:rPr lang="en-US" sz="2400" dirty="0">
                <a:latin typeface="Segoe UI Light" panose="020B0502040204020203" pitchFamily="34" charset="0"/>
              </a:rPr>
              <a:t>Subscription Management Overview</a:t>
            </a:r>
          </a:p>
          <a:p>
            <a:pPr fontAlgn="auto">
              <a:spcBef>
                <a:spcPts val="0"/>
              </a:spcBef>
              <a:spcAft>
                <a:spcPts val="0"/>
              </a:spcAft>
              <a:defRPr/>
            </a:pPr>
            <a:endParaRPr lang="en-US" sz="2400" dirty="0">
              <a:latin typeface="Segoe UI Light" panose="020B0502040204020203" pitchFamily="34" charset="0"/>
            </a:endParaRPr>
          </a:p>
        </p:txBody>
      </p:sp>
    </p:spTree>
    <p:custDataLst>
      <p:tags r:id="rId1"/>
    </p:custDataLst>
    <p:extLst>
      <p:ext uri="{BB962C8B-B14F-4D97-AF65-F5344CB8AC3E}">
        <p14:creationId xmlns:p14="http://schemas.microsoft.com/office/powerpoint/2010/main" val="2215990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lstStyle/>
          <a:p>
            <a:r>
              <a:rPr lang="en-US">
                <a:latin typeface="Segoe UI Semibold (Headings)"/>
              </a:rPr>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CE331AD-F60E-4196-9FE7-5D4B49EBB13C}"/>
              </a:ext>
            </a:extLst>
          </p:cNvPr>
          <p:cNvSpPr/>
          <p:nvPr/>
        </p:nvSpPr>
        <p:spPr>
          <a:xfrm>
            <a:off x="7321522"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5" name="Rectangle 54">
            <a:extLst>
              <a:ext uri="{FF2B5EF4-FFF2-40B4-BE49-F238E27FC236}">
                <a16:creationId xmlns:a16="http://schemas.microsoft.com/office/drawing/2014/main" id="{5F0F49D1-9FF4-41A0-B9EA-B9B107D6ED26}"/>
              </a:ext>
            </a:extLst>
          </p:cNvPr>
          <p:cNvSpPr/>
          <p:nvPr/>
        </p:nvSpPr>
        <p:spPr>
          <a:xfrm>
            <a:off x="2594173"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6573" y="409731"/>
            <a:ext cx="10655405" cy="1158077"/>
          </a:xfrm>
        </p:spPr>
        <p:txBody>
          <a:bodyPr/>
          <a:lstStyle/>
          <a:p>
            <a:r>
              <a:rPr lang="en-US" sz="3000">
                <a:solidFill>
                  <a:srgbClr val="3C3C41"/>
                </a:solidFill>
              </a:rPr>
              <a:t>Management Group &amp; Subscription </a:t>
            </a:r>
          </a:p>
          <a:p>
            <a:r>
              <a:rPr lang="en-US" sz="3000">
                <a:solidFill>
                  <a:srgbClr val="3C3C41"/>
                </a:solidFill>
              </a:rPr>
              <a:t>M</a:t>
            </a:r>
            <a:r>
              <a:rPr lang="en-US" sz="3000"/>
              <a:t>odeling Strategy</a:t>
            </a:r>
          </a:p>
        </p:txBody>
      </p:sp>
      <p:sp>
        <p:nvSpPr>
          <p:cNvPr id="16" name="Flowchart: Alternate Process 9">
            <a:extLst>
              <a:ext uri="{FF2B5EF4-FFF2-40B4-BE49-F238E27FC236}">
                <a16:creationId xmlns:a16="http://schemas.microsoft.com/office/drawing/2014/main" id="{2B328B80-38FC-423C-88D6-B6B838386883}"/>
              </a:ext>
            </a:extLst>
          </p:cNvPr>
          <p:cNvSpPr/>
          <p:nvPr/>
        </p:nvSpPr>
        <p:spPr>
          <a:xfrm>
            <a:off x="7776095"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A</a:t>
            </a:r>
          </a:p>
          <a:p>
            <a:pPr algn="ctr" defTabSz="914225">
              <a:defRPr/>
            </a:pPr>
            <a:r>
              <a:rPr lang="en-US" kern="0">
                <a:solidFill>
                  <a:srgbClr val="4472C4"/>
                </a:solidFill>
                <a:latin typeface="Calibri" panose="020F0502020204030204"/>
              </a:rPr>
              <a:t>Pre-Prod</a:t>
            </a:r>
          </a:p>
        </p:txBody>
      </p:sp>
      <p:sp>
        <p:nvSpPr>
          <p:cNvPr id="12" name="Text Placeholder 3">
            <a:extLst>
              <a:ext uri="{FF2B5EF4-FFF2-40B4-BE49-F238E27FC236}">
                <a16:creationId xmlns:a16="http://schemas.microsoft.com/office/drawing/2014/main" id="{8F8FD02B-F71D-4F1F-B9FD-8BF4A2B1F56A}"/>
              </a:ext>
            </a:extLst>
          </p:cNvPr>
          <p:cNvSpPr txBox="1">
            <a:spLocks/>
          </p:cNvSpPr>
          <p:nvPr/>
        </p:nvSpPr>
        <p:spPr>
          <a:xfrm>
            <a:off x="338174" y="4150159"/>
            <a:ext cx="1846895"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Microsoft Recommended</a:t>
            </a:r>
          </a:p>
        </p:txBody>
      </p:sp>
      <p:pic>
        <p:nvPicPr>
          <p:cNvPr id="13" name="Picture 2" descr="Image result for azure subscription icon">
            <a:extLst>
              <a:ext uri="{FF2B5EF4-FFF2-40B4-BE49-F238E27FC236}">
                <a16:creationId xmlns:a16="http://schemas.microsoft.com/office/drawing/2014/main" id="{4D746101-5277-42DB-8265-8A6EF4977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Alternate Process 9">
            <a:extLst>
              <a:ext uri="{FF2B5EF4-FFF2-40B4-BE49-F238E27FC236}">
                <a16:creationId xmlns:a16="http://schemas.microsoft.com/office/drawing/2014/main" id="{442EA1F6-5A1F-4159-A174-6C833B93FD20}"/>
              </a:ext>
            </a:extLst>
          </p:cNvPr>
          <p:cNvSpPr/>
          <p:nvPr/>
        </p:nvSpPr>
        <p:spPr>
          <a:xfrm>
            <a:off x="9722686"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B</a:t>
            </a:r>
          </a:p>
          <a:p>
            <a:pPr algn="ctr" defTabSz="914225">
              <a:defRPr/>
            </a:pPr>
            <a:r>
              <a:rPr lang="en-US" kern="0">
                <a:solidFill>
                  <a:srgbClr val="4472C4"/>
                </a:solidFill>
                <a:latin typeface="Calibri" panose="020F0502020204030204"/>
              </a:rPr>
              <a:t>Pre-Prod</a:t>
            </a:r>
          </a:p>
        </p:txBody>
      </p:sp>
      <p:pic>
        <p:nvPicPr>
          <p:cNvPr id="20" name="Picture 2" descr="Image result for azure subscription icon">
            <a:extLst>
              <a:ext uri="{FF2B5EF4-FFF2-40B4-BE49-F238E27FC236}">
                <a16:creationId xmlns:a16="http://schemas.microsoft.com/office/drawing/2014/main" id="{7061DD08-2354-4D37-B754-CFD3CDAB7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1" name="Flowchart: Alternate Process 9">
            <a:extLst>
              <a:ext uri="{FF2B5EF4-FFF2-40B4-BE49-F238E27FC236}">
                <a16:creationId xmlns:a16="http://schemas.microsoft.com/office/drawing/2014/main" id="{ABCE17E6-C3B6-4E1A-9D13-04E9974B8733}"/>
              </a:ext>
            </a:extLst>
          </p:cNvPr>
          <p:cNvSpPr/>
          <p:nvPr/>
        </p:nvSpPr>
        <p:spPr>
          <a:xfrm>
            <a:off x="9722686" y="5094482"/>
            <a:ext cx="1587721" cy="1063773"/>
          </a:xfrm>
          <a:prstGeom prst="flowChartAlternateProcess">
            <a:avLst/>
          </a:prstGeom>
          <a:solidFill>
            <a:srgbClr val="7030A0"/>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(Pre-Prod)</a:t>
            </a:r>
          </a:p>
        </p:txBody>
      </p:sp>
      <p:pic>
        <p:nvPicPr>
          <p:cNvPr id="22" name="Picture 2" descr="Image result for azure subscription icon">
            <a:extLst>
              <a:ext uri="{FF2B5EF4-FFF2-40B4-BE49-F238E27FC236}">
                <a16:creationId xmlns:a16="http://schemas.microsoft.com/office/drawing/2014/main" id="{92559070-CDF9-4FDF-AD1D-60B51F16E5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4861056"/>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3" name="Flowchart: Alternate Process 9">
            <a:extLst>
              <a:ext uri="{FF2B5EF4-FFF2-40B4-BE49-F238E27FC236}">
                <a16:creationId xmlns:a16="http://schemas.microsoft.com/office/drawing/2014/main" id="{AD589D7F-1C63-45C7-AA60-B52D010CAEF2}"/>
              </a:ext>
            </a:extLst>
          </p:cNvPr>
          <p:cNvSpPr/>
          <p:nvPr/>
        </p:nvSpPr>
        <p:spPr>
          <a:xfrm>
            <a:off x="7776095" y="5094482"/>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C</a:t>
            </a:r>
          </a:p>
          <a:p>
            <a:pPr algn="ctr" defTabSz="914225">
              <a:defRPr/>
            </a:pPr>
            <a:r>
              <a:rPr lang="en-US" kern="0">
                <a:solidFill>
                  <a:srgbClr val="4472C4"/>
                </a:solidFill>
                <a:latin typeface="Calibri" panose="020F0502020204030204"/>
              </a:rPr>
              <a:t>Pre-Prod</a:t>
            </a:r>
          </a:p>
        </p:txBody>
      </p:sp>
      <p:pic>
        <p:nvPicPr>
          <p:cNvPr id="25" name="Picture 2" descr="Image result for azure subscription icon">
            <a:extLst>
              <a:ext uri="{FF2B5EF4-FFF2-40B4-BE49-F238E27FC236}">
                <a16:creationId xmlns:a16="http://schemas.microsoft.com/office/drawing/2014/main" id="{6D7B604B-050A-43CD-B404-6B2F66E2F8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206111E1-6784-4572-86D5-02F2CF88C009}"/>
              </a:ext>
            </a:extLst>
          </p:cNvPr>
          <p:cNvGrpSpPr/>
          <p:nvPr/>
        </p:nvGrpSpPr>
        <p:grpSpPr>
          <a:xfrm>
            <a:off x="2829496" y="3563129"/>
            <a:ext cx="1786407" cy="1297198"/>
            <a:chOff x="5546660" y="911457"/>
            <a:chExt cx="1786660" cy="1297382"/>
          </a:xfrm>
        </p:grpSpPr>
        <p:sp>
          <p:nvSpPr>
            <p:cNvPr id="44" name="Flowchart: Alternate Process 9">
              <a:extLst>
                <a:ext uri="{FF2B5EF4-FFF2-40B4-BE49-F238E27FC236}">
                  <a16:creationId xmlns:a16="http://schemas.microsoft.com/office/drawing/2014/main" id="{A10A2BCD-DB46-4DC2-99BE-4DDE5281EE1A}"/>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A </a:t>
              </a:r>
            </a:p>
            <a:p>
              <a:pPr algn="ctr" defTabSz="914225">
                <a:defRPr/>
              </a:pPr>
              <a:r>
                <a:rPr lang="en-US" kern="0">
                  <a:solidFill>
                    <a:prstClr val="white"/>
                  </a:solidFill>
                  <a:latin typeface="Calibri" panose="020F0502020204030204"/>
                </a:rPr>
                <a:t>Prod</a:t>
              </a:r>
            </a:p>
          </p:txBody>
        </p:sp>
        <p:pic>
          <p:nvPicPr>
            <p:cNvPr id="45" name="Picture 2" descr="Image result for azure subscription icon">
              <a:extLst>
                <a:ext uri="{FF2B5EF4-FFF2-40B4-BE49-F238E27FC236}">
                  <a16:creationId xmlns:a16="http://schemas.microsoft.com/office/drawing/2014/main" id="{74ACB899-81A4-4980-9298-8964B5D71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5C691E83-269D-456E-806A-767C41E3F551}"/>
              </a:ext>
            </a:extLst>
          </p:cNvPr>
          <p:cNvGrpSpPr/>
          <p:nvPr/>
        </p:nvGrpSpPr>
        <p:grpSpPr>
          <a:xfrm>
            <a:off x="4776088" y="3563129"/>
            <a:ext cx="1786407" cy="1297198"/>
            <a:chOff x="5546660" y="911457"/>
            <a:chExt cx="1786660" cy="1297382"/>
          </a:xfrm>
        </p:grpSpPr>
        <p:sp>
          <p:nvSpPr>
            <p:cNvPr id="47" name="Flowchart: Alternate Process 9">
              <a:extLst>
                <a:ext uri="{FF2B5EF4-FFF2-40B4-BE49-F238E27FC236}">
                  <a16:creationId xmlns:a16="http://schemas.microsoft.com/office/drawing/2014/main" id="{1A1C29AD-40BD-4E97-BC50-A33A6DBE5B46}"/>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B </a:t>
              </a:r>
            </a:p>
            <a:p>
              <a:pPr algn="ctr" defTabSz="914225">
                <a:defRPr/>
              </a:pPr>
              <a:r>
                <a:rPr lang="en-US" kern="0">
                  <a:solidFill>
                    <a:prstClr val="white"/>
                  </a:solidFill>
                  <a:latin typeface="Calibri" panose="020F0502020204030204"/>
                </a:rPr>
                <a:t>Prod</a:t>
              </a:r>
            </a:p>
          </p:txBody>
        </p:sp>
        <p:pic>
          <p:nvPicPr>
            <p:cNvPr id="48" name="Picture 2" descr="Image result for azure subscription icon">
              <a:extLst>
                <a:ext uri="{FF2B5EF4-FFF2-40B4-BE49-F238E27FC236}">
                  <a16:creationId xmlns:a16="http://schemas.microsoft.com/office/drawing/2014/main" id="{67A8A448-3AAB-4CB8-B110-6F426BD9EE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Flowchart: Alternate Process 9">
            <a:extLst>
              <a:ext uri="{FF2B5EF4-FFF2-40B4-BE49-F238E27FC236}">
                <a16:creationId xmlns:a16="http://schemas.microsoft.com/office/drawing/2014/main" id="{3B04D0B8-3535-40CC-B2F0-0A01F4947935}"/>
              </a:ext>
            </a:extLst>
          </p:cNvPr>
          <p:cNvSpPr/>
          <p:nvPr/>
        </p:nvSpPr>
        <p:spPr>
          <a:xfrm>
            <a:off x="4974774" y="5094482"/>
            <a:ext cx="1587721" cy="1063773"/>
          </a:xfrm>
          <a:prstGeom prst="flowChartAlternateProcess">
            <a:avLst/>
          </a:prstGeom>
          <a:solidFill>
            <a:srgbClr val="7030A0"/>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(Prod)</a:t>
            </a:r>
          </a:p>
        </p:txBody>
      </p:sp>
      <p:pic>
        <p:nvPicPr>
          <p:cNvPr id="51" name="Picture 2" descr="Image result for azure subscription icon">
            <a:extLst>
              <a:ext uri="{FF2B5EF4-FFF2-40B4-BE49-F238E27FC236}">
                <a16:creationId xmlns:a16="http://schemas.microsoft.com/office/drawing/2014/main" id="{FB7D462B-13D1-4F0C-BE60-5E0FC28BF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477608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4576BA7E-EF2C-422D-94BE-1550E56D7F9F}"/>
              </a:ext>
            </a:extLst>
          </p:cNvPr>
          <p:cNvGrpSpPr/>
          <p:nvPr/>
        </p:nvGrpSpPr>
        <p:grpSpPr>
          <a:xfrm>
            <a:off x="2832688" y="4861057"/>
            <a:ext cx="1786407" cy="1297198"/>
            <a:chOff x="5546660" y="911457"/>
            <a:chExt cx="1786660" cy="1297382"/>
          </a:xfrm>
        </p:grpSpPr>
        <p:sp>
          <p:nvSpPr>
            <p:cNvPr id="53" name="Flowchart: Alternate Process 9">
              <a:extLst>
                <a:ext uri="{FF2B5EF4-FFF2-40B4-BE49-F238E27FC236}">
                  <a16:creationId xmlns:a16="http://schemas.microsoft.com/office/drawing/2014/main" id="{4D58232F-36D5-413E-9D6C-9A8C8DEBFC7C}"/>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D </a:t>
              </a:r>
            </a:p>
            <a:p>
              <a:pPr algn="ctr" defTabSz="914225">
                <a:defRPr/>
              </a:pPr>
              <a:r>
                <a:rPr lang="en-US" kern="0">
                  <a:solidFill>
                    <a:prstClr val="white"/>
                  </a:solidFill>
                  <a:latin typeface="Calibri" panose="020F0502020204030204"/>
                </a:rPr>
                <a:t>Prod</a:t>
              </a:r>
            </a:p>
          </p:txBody>
        </p:sp>
        <p:pic>
          <p:nvPicPr>
            <p:cNvPr id="54" name="Picture 2" descr="Image result for azure subscription icon">
              <a:extLst>
                <a:ext uri="{FF2B5EF4-FFF2-40B4-BE49-F238E27FC236}">
                  <a16:creationId xmlns:a16="http://schemas.microsoft.com/office/drawing/2014/main" id="{99D1ED40-D88A-406D-AD8E-72B17BCC76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652998EA-79AE-4FAA-91C3-F17E27062A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50479" y="2817885"/>
            <a:ext cx="644648" cy="560177"/>
          </a:xfrm>
          <a:prstGeom prst="rect">
            <a:avLst/>
          </a:prstGeom>
        </p:spPr>
      </p:pic>
      <p:pic>
        <p:nvPicPr>
          <p:cNvPr id="58" name="Picture 57">
            <a:extLst>
              <a:ext uri="{FF2B5EF4-FFF2-40B4-BE49-F238E27FC236}">
                <a16:creationId xmlns:a16="http://schemas.microsoft.com/office/drawing/2014/main" id="{91514F8F-ADE6-4DA7-B5D0-4F33BB2822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76099" y="2817885"/>
            <a:ext cx="644648" cy="560177"/>
          </a:xfrm>
          <a:prstGeom prst="rect">
            <a:avLst/>
          </a:prstGeom>
        </p:spPr>
      </p:pic>
      <p:sp>
        <p:nvSpPr>
          <p:cNvPr id="28" name="Rectangle 27">
            <a:extLst>
              <a:ext uri="{FF2B5EF4-FFF2-40B4-BE49-F238E27FC236}">
                <a16:creationId xmlns:a16="http://schemas.microsoft.com/office/drawing/2014/main" id="{7F401AE0-D7A9-4C16-8F67-63E26C4F9587}"/>
              </a:ext>
            </a:extLst>
          </p:cNvPr>
          <p:cNvSpPr/>
          <p:nvPr/>
        </p:nvSpPr>
        <p:spPr>
          <a:xfrm>
            <a:off x="4884838" y="3016778"/>
            <a:ext cx="1508300" cy="277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FFFFFF"/>
                </a:solidFill>
                <a:latin typeface="Calibri" panose="020F0502020204030204"/>
              </a:rPr>
              <a:t>Prod RBAC + Policy</a:t>
            </a:r>
          </a:p>
        </p:txBody>
      </p:sp>
      <p:sp>
        <p:nvSpPr>
          <p:cNvPr id="30" name="Rectangle 29">
            <a:extLst>
              <a:ext uri="{FF2B5EF4-FFF2-40B4-BE49-F238E27FC236}">
                <a16:creationId xmlns:a16="http://schemas.microsoft.com/office/drawing/2014/main" id="{A59A34FC-34DD-418A-8B38-0A4745202672}"/>
              </a:ext>
            </a:extLst>
          </p:cNvPr>
          <p:cNvSpPr/>
          <p:nvPr/>
        </p:nvSpPr>
        <p:spPr>
          <a:xfrm>
            <a:off x="9478801" y="3016778"/>
            <a:ext cx="1752186" cy="277231"/>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4472C4"/>
                </a:solidFill>
                <a:latin typeface="Calibri" panose="020F0502020204030204"/>
              </a:rPr>
              <a:t>Pre-Prod RBAC + Policy</a:t>
            </a:r>
          </a:p>
        </p:txBody>
      </p:sp>
      <p:pic>
        <p:nvPicPr>
          <p:cNvPr id="29" name="Picture 28">
            <a:extLst>
              <a:ext uri="{FF2B5EF4-FFF2-40B4-BE49-F238E27FC236}">
                <a16:creationId xmlns:a16="http://schemas.microsoft.com/office/drawing/2014/main" id="{EDF673CD-4118-4CEF-943C-8C197EE495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97133" y="1121634"/>
            <a:ext cx="644648" cy="560177"/>
          </a:xfrm>
          <a:prstGeom prst="rect">
            <a:avLst/>
          </a:prstGeom>
        </p:spPr>
      </p:pic>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962122" y="1799969"/>
            <a:ext cx="2383427"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Org Management Group</a:t>
            </a:r>
          </a:p>
        </p:txBody>
      </p:sp>
      <p:cxnSp>
        <p:nvCxnSpPr>
          <p:cNvPr id="3" name="Straight Connector 2">
            <a:extLst>
              <a:ext uri="{FF2B5EF4-FFF2-40B4-BE49-F238E27FC236}">
                <a16:creationId xmlns:a16="http://schemas.microsoft.com/office/drawing/2014/main" id="{C14AD671-6136-4B08-8656-D0FB6549FA00}"/>
              </a:ext>
            </a:extLst>
          </p:cNvPr>
          <p:cNvCxnSpPr/>
          <p:nvPr/>
        </p:nvCxnSpPr>
        <p:spPr>
          <a:xfrm flipH="1">
            <a:off x="5862075" y="2286822"/>
            <a:ext cx="531064" cy="531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647B10-32BE-4A43-8384-8C16B57A7153}"/>
              </a:ext>
            </a:extLst>
          </p:cNvPr>
          <p:cNvCxnSpPr/>
          <p:nvPr/>
        </p:nvCxnSpPr>
        <p:spPr>
          <a:xfrm>
            <a:off x="7849207" y="2264095"/>
            <a:ext cx="551423" cy="5514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8B5433-2761-4C41-AFAF-0F63027397A3}"/>
              </a:ext>
            </a:extLst>
          </p:cNvPr>
          <p:cNvPicPr>
            <a:picLocks noChangeAspect="1"/>
          </p:cNvPicPr>
          <p:nvPr/>
        </p:nvPicPr>
        <p:blipFill>
          <a:blip r:embed="rId3"/>
          <a:stretch>
            <a:fillRect/>
          </a:stretch>
        </p:blipFill>
        <p:spPr>
          <a:xfrm>
            <a:off x="1" y="227824"/>
            <a:ext cx="12192000" cy="6402354"/>
          </a:xfrm>
          <a:prstGeom prst="rect">
            <a:avLst/>
          </a:prstGeom>
        </p:spPr>
      </p:pic>
    </p:spTree>
    <p:extLst>
      <p:ext uri="{BB962C8B-B14F-4D97-AF65-F5344CB8AC3E}">
        <p14:creationId xmlns:p14="http://schemas.microsoft.com/office/powerpoint/2010/main" val="17071100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extLst/>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extLst/>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extLst/>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extLst/>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1" y="1780887"/>
            <a:ext cx="12192000" cy="4183316"/>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marL="0" marR="0" lvl="0" indent="0" algn="l" defTabSz="914296" rtl="0" eaLnBrk="1" fontAlgn="auto" latinLnBrk="0" hangingPunct="1">
              <a:lnSpc>
                <a:spcPct val="105000"/>
              </a:lnSpc>
              <a:spcBef>
                <a:spcPts val="0"/>
              </a:spcBef>
              <a:spcAft>
                <a:spcPts val="80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bold" panose="020B07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rgbClr val="353535"/>
              </a:solidFill>
              <a:effectLst/>
              <a:uLnTx/>
              <a:uFillTx/>
              <a:latin typeface="Times New Roman" panose="02020603050405020304" pitchFamily="18" charset="0"/>
              <a:ea typeface="Times New Roman" panose="02020603050405020304" pitchFamily="18" charset="0"/>
              <a:cs typeface="+mn-cs"/>
            </a:endParaRP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440448" y="1780887"/>
            <a:ext cx="4481488" cy="4183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541" y="2754524"/>
            <a:ext cx="2991564" cy="879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1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1F50"/>
              </a:solidFill>
              <a:effectLst/>
              <a:uLnTx/>
              <a:uFillTx/>
              <a:latin typeface="Segoe UI Light"/>
              <a:ea typeface="Segoe UI" charset="0"/>
              <a:cs typeface="Segoe UI" charset="0"/>
            </a:endParaRPr>
          </a:p>
        </p:txBody>
      </p:sp>
      <p:sp>
        <p:nvSpPr>
          <p:cNvPr id="5" name="Text Placeholder 4">
            <a:extLst>
              <a:ext uri="{FF2B5EF4-FFF2-40B4-BE49-F238E27FC236}">
                <a16:creationId xmlns:a16="http://schemas.microsoft.com/office/drawing/2014/main" id="{416B5153-E243-403A-9E5C-64B72E402706}"/>
              </a:ext>
            </a:extLst>
          </p:cNvPr>
          <p:cNvSpPr>
            <a:spLocks noGrp="1"/>
          </p:cNvSpPr>
          <p:nvPr>
            <p:ph type="body" sz="quarter" idx="10"/>
          </p:nvPr>
        </p:nvSpPr>
        <p:spPr>
          <a:xfrm>
            <a:off x="869155" y="2085108"/>
            <a:ext cx="6571293" cy="1267192"/>
          </a:xfrm>
          <a:noFill/>
        </p:spPr>
        <p:txBody>
          <a:bodyPr vert="horz" wrap="square" lIns="537779" tIns="143408" rIns="179260" bIns="143408" rtlCol="0">
            <a:spAutoFit/>
          </a:bodyPr>
          <a:lstStyle/>
          <a:p>
            <a:pPr marL="0" indent="0">
              <a:buNone/>
            </a:pPr>
            <a:r>
              <a:rPr lang="en-US" sz="2353" dirty="0">
                <a:solidFill>
                  <a:schemeClr val="tx1"/>
                </a:solidFill>
                <a:latin typeface="+mn-lt"/>
                <a:cs typeface="Segoe UI" panose="020B0502040204020203" pitchFamily="34" charset="0"/>
              </a:rPr>
              <a:t>Organizational alignment for your Azure subscriptions through custom hierarchies </a:t>
            </a:r>
            <a:br>
              <a:rPr lang="en-US" sz="2353" dirty="0">
                <a:solidFill>
                  <a:schemeClr val="tx1"/>
                </a:solidFill>
                <a:latin typeface="+mn-lt"/>
                <a:cs typeface="Segoe UI" panose="020B0502040204020203" pitchFamily="34" charset="0"/>
              </a:rPr>
            </a:br>
            <a:r>
              <a:rPr lang="en-US" sz="2353" dirty="0">
                <a:solidFill>
                  <a:schemeClr val="tx1"/>
                </a:solidFill>
                <a:latin typeface="+mn-lt"/>
                <a:cs typeface="Segoe UI" panose="020B0502040204020203" pitchFamily="34" charset="0"/>
              </a:rPr>
              <a:t>and grouping</a:t>
            </a: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p:txBody>
          <a:bodyPr/>
          <a:lstStyle/>
          <a:p>
            <a:r>
              <a:rPr lang="en-US" dirty="0"/>
              <a:t>Management groups for enterprises</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493232" y="2610652"/>
            <a:ext cx="2375921" cy="23759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F7EFF4F-C04B-416C-83D1-AEF9E468D44D}"/>
              </a:ext>
            </a:extLst>
          </p:cNvPr>
          <p:cNvGrpSpPr/>
          <p:nvPr/>
        </p:nvGrpSpPr>
        <p:grpSpPr>
          <a:xfrm>
            <a:off x="538644" y="2449753"/>
            <a:ext cx="537779" cy="537779"/>
            <a:chOff x="4489773" y="2355365"/>
            <a:chExt cx="548640" cy="548640"/>
          </a:xfrm>
          <a:solidFill>
            <a:schemeClr val="bg1"/>
          </a:solidFill>
        </p:grpSpPr>
        <p:sp>
          <p:nvSpPr>
            <p:cNvPr id="8" name="Oval 7">
              <a:extLst>
                <a:ext uri="{FF2B5EF4-FFF2-40B4-BE49-F238E27FC236}">
                  <a16:creationId xmlns:a16="http://schemas.microsoft.com/office/drawing/2014/main" id="{F6070CF5-596F-4D43-994E-C8EE032C33A7}"/>
                </a:ext>
              </a:extLst>
            </p:cNvPr>
            <p:cNvSpPr/>
            <p:nvPr/>
          </p:nvSpPr>
          <p:spPr bwMode="auto">
            <a:xfrm>
              <a:off x="4489773" y="2355365"/>
              <a:ext cx="548640" cy="54864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PageRight_E761">
              <a:extLst>
                <a:ext uri="{FF2B5EF4-FFF2-40B4-BE49-F238E27FC236}">
                  <a16:creationId xmlns:a16="http://schemas.microsoft.com/office/drawing/2014/main" id="{8B1E386C-09DE-47E5-A1E5-D51666FEEF6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869156" y="3404611"/>
            <a:ext cx="6571293" cy="1267192"/>
          </a:xfrm>
          <a:prstGeom prst="rect">
            <a:avLst/>
          </a:prstGeom>
          <a:noFill/>
        </p:spPr>
        <p:txBody>
          <a:bodyPr vert="horz" wrap="square" lIns="537779"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Enables targeting of policies and spend </a:t>
            </a:r>
            <a:b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b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budgets across all subscriptions and inheritance down the hierarchies</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0352" y="3810797"/>
            <a:ext cx="454363" cy="45469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869156" y="4724115"/>
            <a:ext cx="6571293" cy="941334"/>
          </a:xfrm>
          <a:prstGeom prst="rect">
            <a:avLst/>
          </a:prstGeom>
          <a:noFill/>
        </p:spPr>
        <p:txBody>
          <a:bodyPr vert="horz" wrap="square" lIns="537779"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Enables compliance and cost reporting </a:t>
            </a:r>
            <a:b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b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0352" y="4967391"/>
            <a:ext cx="454363" cy="45469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8530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naming convention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5"/>
            <a:ext cx="11651868" cy="5384446"/>
          </a:xfrm>
        </p:spPr>
        <p:txBody>
          <a:bodyPr wrap="square">
            <a:normAutofit/>
          </a:bodyPr>
          <a:lstStyle/>
          <a:p>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a:t>
            </a:r>
          </a:p>
          <a:p>
            <a:r>
              <a:rPr lang="en-US" sz="2353" dirty="0">
                <a:solidFill>
                  <a:schemeClr val="tx1"/>
                </a:solidFill>
                <a:latin typeface="Courier New" panose="02070309020205020404" pitchFamily="49" charset="0"/>
                <a:cs typeface="Courier New" panose="02070309020205020404" pitchFamily="49" charset="0"/>
              </a:rPr>
              <a:t>      "field": "name",</a:t>
            </a:r>
          </a:p>
          <a:p>
            <a:r>
              <a:rPr lang="en-US" sz="2353" dirty="0">
                <a:solidFill>
                  <a:schemeClr val="tx1"/>
                </a:solidFill>
                <a:latin typeface="Courier New" panose="02070309020205020404" pitchFamily="49" charset="0"/>
                <a:cs typeface="Courier New" panose="02070309020205020404" pitchFamily="49" charset="0"/>
              </a:rPr>
              <a:t>      "like": "</a:t>
            </a:r>
            <a:r>
              <a:rPr lang="en-US" sz="2353" dirty="0" err="1">
                <a:solidFill>
                  <a:schemeClr val="tx1"/>
                </a:solidFill>
                <a:latin typeface="Courier New" panose="02070309020205020404" pitchFamily="49" charset="0"/>
                <a:cs typeface="Courier New" panose="02070309020205020404" pitchFamily="49" charset="0"/>
              </a:rPr>
              <a:t>namePrefix</a:t>
            </a:r>
            <a:r>
              <a:rPr lang="en-US" sz="2353" dirty="0">
                <a:solidFill>
                  <a:schemeClr val="tx1"/>
                </a:solidFill>
                <a:latin typeface="Courier New" panose="02070309020205020404" pitchFamily="49" charset="0"/>
                <a:cs typeface="Courier New" panose="02070309020205020404" pitchFamily="49" charset="0"/>
              </a:rPr>
              <a:t>*</a:t>
            </a:r>
            <a:r>
              <a:rPr lang="en-US" sz="2353" dirty="0" err="1">
                <a:solidFill>
                  <a:schemeClr val="tx1"/>
                </a:solidFill>
                <a:latin typeface="Courier New" panose="02070309020205020404" pitchFamily="49" charset="0"/>
                <a:cs typeface="Courier New" panose="02070309020205020404" pitchFamily="49" charset="0"/>
              </a:rPr>
              <a:t>nameSuffix</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a:t>
            </a:r>
          </a:p>
          <a:p>
            <a:r>
              <a:rPr lang="en-US" sz="2353" dirty="0">
                <a:solidFill>
                  <a:schemeClr val="tx1"/>
                </a:solidFill>
                <a:latin typeface="Courier New" panose="02070309020205020404" pitchFamily="49" charset="0"/>
                <a:cs typeface="Courier New" panose="02070309020205020404" pitchFamily="49" charset="0"/>
              </a:rPr>
              <a:t>    "effect":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47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using parameters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382765"/>
            <a:ext cx="11651868" cy="5221366"/>
          </a:xfrm>
        </p:spPr>
        <p:txBody>
          <a:bodyPr wrap="square">
            <a:spAutoFit/>
          </a:bodyPr>
          <a:lstStyle/>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"parameters":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 {"type": "array"}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"in": "[parameters('</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7379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FBFAE31-0D1C-4079-A1B0-C55638D2BD20}"/>
              </a:ext>
            </a:extLst>
          </p:cNvPr>
          <p:cNvPicPr>
            <a:picLocks noChangeAspect="1"/>
          </p:cNvPicPr>
          <p:nvPr/>
        </p:nvPicPr>
        <p:blipFill>
          <a:blip r:embed="rId3"/>
          <a:stretch>
            <a:fillRect/>
          </a:stretch>
        </p:blipFill>
        <p:spPr>
          <a:xfrm>
            <a:off x="137983" y="440917"/>
            <a:ext cx="11859481" cy="6050868"/>
          </a:xfrm>
          <a:prstGeom prst="rect">
            <a:avLst/>
          </a:prstGeom>
        </p:spPr>
      </p:pic>
    </p:spTree>
    <p:extLst>
      <p:ext uri="{BB962C8B-B14F-4D97-AF65-F5344CB8AC3E}">
        <p14:creationId xmlns:p14="http://schemas.microsoft.com/office/powerpoint/2010/main" val="25877447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1168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491490" y="2983101"/>
            <a:ext cx="10915650" cy="4759864"/>
          </a:xfrm>
          <a:prstGeom prst="rect">
            <a:avLst/>
          </a:prstGeom>
        </p:spPr>
      </p:pic>
    </p:spTree>
    <p:extLst>
      <p:ext uri="{BB962C8B-B14F-4D97-AF65-F5344CB8AC3E}">
        <p14:creationId xmlns:p14="http://schemas.microsoft.com/office/powerpoint/2010/main" val="41792926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22DF8-9F32-4785-8AB1-F2D27B55E4D5}"/>
              </a:ext>
            </a:extLst>
          </p:cNvPr>
          <p:cNvSpPr txBox="1"/>
          <p:nvPr/>
        </p:nvSpPr>
        <p:spPr>
          <a:xfrm>
            <a:off x="324944" y="1745580"/>
            <a:ext cx="4941256" cy="4308872"/>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2000">
                <a:solidFill>
                  <a:srgbClr val="1A1A1A"/>
                </a:solidFill>
                <a:latin typeface="Segoe UI"/>
              </a:rPr>
              <a:t>No central way to compose and enforce what goes into or made available in a subscription.</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solidFill>
                  <a:srgbClr val="1A1A1A"/>
                </a:solidFill>
                <a:latin typeface="Segoe UI"/>
                <a:cs typeface="Segoe UI Semilight" panose="020B0402040204020203" pitchFamily="34" charset="0"/>
              </a:rPr>
              <a:t>Challenging to setup foundational infrastructure </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Subscription owners can modify resources and remove policies breaking best practices defined by Cloud Architects</a:t>
            </a:r>
          </a:p>
          <a:p>
            <a:pPr marL="342834" indent="-342834" defTabSz="914192">
              <a:buFont typeface="Arial" panose="020B0604020202020204" pitchFamily="34" charset="0"/>
              <a:buChar char="•"/>
              <a:defRPr/>
            </a:pPr>
            <a:endParaRPr lang="en-US" sz="2000">
              <a:gradFill>
                <a:gsLst>
                  <a:gs pos="5417">
                    <a:srgbClr val="353535"/>
                  </a:gs>
                  <a:gs pos="28000">
                    <a:srgbClr val="353535"/>
                  </a:gs>
                </a:gsLst>
                <a:lin ang="5400000" scaled="0"/>
              </a:gra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No way to codify best practices</a:t>
            </a:r>
          </a:p>
          <a:p>
            <a:pPr marL="342834" indent="-342834" defTabSz="914192">
              <a:buFont typeface="Arial" panose="020B0604020202020204" pitchFamily="34" charset="0"/>
              <a:buChar char="•"/>
              <a:defRPr/>
            </a:pPr>
            <a:endParaRPr lang="en-US" sz="2000">
              <a:solidFill>
                <a:srgbClr val="1A1A1A"/>
              </a:solidFill>
              <a:latin typeface="Segoe UI"/>
              <a:cs typeface="Segoe UI Semilight" panose="020B0402040204020203" pitchFamily="34" charset="0"/>
            </a:endParaRPr>
          </a:p>
        </p:txBody>
      </p:sp>
      <p:pic>
        <p:nvPicPr>
          <p:cNvPr id="10" name="Picture 9" descr="3 people having a discussion in a conference room around a coffee table" title="Microsoft brand photo">
            <a:extLst>
              <a:ext uri="{FF2B5EF4-FFF2-40B4-BE49-F238E27FC236}">
                <a16:creationId xmlns:a16="http://schemas.microsoft.com/office/drawing/2014/main" id="{BF4AC9A6-D5E2-4CA3-BF92-20BEE27FB9F1}"/>
              </a:ext>
            </a:extLst>
          </p:cNvPr>
          <p:cNvPicPr>
            <a:picLocks noChangeAspect="1"/>
          </p:cNvPicPr>
          <p:nvPr/>
        </p:nvPicPr>
        <p:blipFill rotWithShape="1">
          <a:blip r:embed="rId3"/>
          <a:srcRect l="15297" t="14273" r="35516" b="11946"/>
          <a:stretch/>
        </p:blipFill>
        <p:spPr>
          <a:xfrm>
            <a:off x="5334109" y="487"/>
            <a:ext cx="6857027" cy="6857027"/>
          </a:xfrm>
          <a:prstGeom prst="rect">
            <a:avLst/>
          </a:prstGeom>
        </p:spPr>
      </p:pic>
      <p:sp>
        <p:nvSpPr>
          <p:cNvPr id="8" name="Title 3">
            <a:extLst>
              <a:ext uri="{FF2B5EF4-FFF2-40B4-BE49-F238E27FC236}">
                <a16:creationId xmlns:a16="http://schemas.microsoft.com/office/drawing/2014/main" id="{4DE5FE54-DC6C-4C23-B66A-91742A8EBC84}"/>
              </a:ext>
            </a:extLst>
          </p:cNvPr>
          <p:cNvSpPr txBox="1">
            <a:spLocks/>
          </p:cNvSpPr>
          <p:nvPr/>
        </p:nvSpPr>
        <p:spPr>
          <a:xfrm>
            <a:off x="579913" y="489632"/>
            <a:ext cx="4686287" cy="49237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 Factory</a:t>
            </a:r>
          </a:p>
        </p:txBody>
      </p:sp>
      <p:sp>
        <p:nvSpPr>
          <p:cNvPr id="9" name="Rectangle 8">
            <a:extLst>
              <a:ext uri="{FF2B5EF4-FFF2-40B4-BE49-F238E27FC236}">
                <a16:creationId xmlns:a16="http://schemas.microsoft.com/office/drawing/2014/main" id="{3EABE8E5-3CD7-4048-A413-897C5D38B349}"/>
              </a:ext>
            </a:extLst>
          </p:cNvPr>
          <p:cNvSpPr/>
          <p:nvPr/>
        </p:nvSpPr>
        <p:spPr>
          <a:xfrm>
            <a:off x="524727" y="1376300"/>
            <a:ext cx="2436731" cy="374793"/>
          </a:xfrm>
          <a:prstGeom prst="rect">
            <a:avLst/>
          </a:prstGeom>
        </p:spPr>
        <p:txBody>
          <a:bodyPr wrap="none">
            <a:spAutoFit/>
          </a:bodyPr>
          <a:lstStyle/>
          <a:p>
            <a:pPr defTabSz="914192">
              <a:defRPr/>
            </a:pPr>
            <a:r>
              <a:rPr lang="en-US">
                <a:solidFill>
                  <a:srgbClr val="1A1A1A"/>
                </a:solidFill>
                <a:latin typeface="Segoe UI Semibold" panose="020B0702040204020203" pitchFamily="34" charset="0"/>
                <a:cs typeface="Segoe UI Semibold" panose="020B0702040204020203" pitchFamily="34" charset="0"/>
              </a:rPr>
              <a:t>Customer Challenges</a:t>
            </a:r>
            <a:endParaRPr lang="en-US" sz="1765">
              <a:solidFill>
                <a:srgbClr val="1A1A1A"/>
              </a:solidFill>
              <a:latin typeface="Segoe UI"/>
            </a:endParaRPr>
          </a:p>
        </p:txBody>
      </p:sp>
    </p:spTree>
    <p:extLst>
      <p:ext uri="{BB962C8B-B14F-4D97-AF65-F5344CB8AC3E}">
        <p14:creationId xmlns:p14="http://schemas.microsoft.com/office/powerpoint/2010/main" val="6951117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lstStyle/>
          <a:p>
            <a:r>
              <a:rPr lang="en-US"/>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4662" y="898580"/>
            <a:ext cx="10738827" cy="343443"/>
          </a:xfrm>
          <a:prstGeom prst="rect">
            <a:avLst/>
          </a:prstGeom>
        </p:spPr>
        <p:txBody>
          <a:bodyPr wrap="square">
            <a:spAutoFit/>
          </a:bodyPr>
          <a:lstStyle/>
          <a:p>
            <a:pPr defTabSz="914225">
              <a:defRPr/>
            </a:pPr>
            <a:r>
              <a:rPr lang="en-US" sz="160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67">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872" y="2668614"/>
            <a:ext cx="2399378" cy="1293606"/>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273" y="2177731"/>
            <a:ext cx="4365384" cy="2223036"/>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a:gradFill>
                        <a:gsLst>
                          <a:gs pos="2917">
                            <a:srgbClr val="353535"/>
                          </a:gs>
                          <a:gs pos="30000">
                            <a:srgbClr val="353535"/>
                          </a:gs>
                        </a:gsLst>
                        <a:lin ang="5400000" scaled="0"/>
                      </a:gra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40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581" y="5003100"/>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540" y="4930603"/>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79" y="5075597"/>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0706" y="2148043"/>
            <a:ext cx="3637584" cy="2294421"/>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947" y="2251144"/>
            <a:ext cx="2789004" cy="2116327"/>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3704115" y="265447"/>
            <a:ext cx="445466" cy="450114"/>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55EA72C-0AC5-4978-937F-96F6E824EFDC}"/>
              </a:ext>
            </a:extLst>
          </p:cNvPr>
          <p:cNvSpPr/>
          <p:nvPr/>
        </p:nvSpPr>
        <p:spPr>
          <a:xfrm>
            <a:off x="1" y="1522352"/>
            <a:ext cx="12192000" cy="4772389"/>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marL="0" marR="0" lvl="0" indent="0" algn="l" defTabSz="914296" rtl="0" eaLnBrk="1" fontAlgn="auto" latinLnBrk="0" hangingPunct="1">
              <a:lnSpc>
                <a:spcPct val="105000"/>
              </a:lnSpc>
              <a:spcBef>
                <a:spcPts val="0"/>
              </a:spcBef>
              <a:spcAft>
                <a:spcPts val="80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bold" panose="020B07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rgbClr val="353535"/>
              </a:solidFill>
              <a:effectLst/>
              <a:uLnTx/>
              <a:uFillTx/>
              <a:latin typeface="Times New Roman" panose="02020603050405020304" pitchFamily="18" charset="0"/>
              <a:ea typeface="Times New Roman" panose="02020603050405020304" pitchFamily="18" charset="0"/>
              <a:cs typeface="+mn-cs"/>
            </a:endParaRPr>
          </a:p>
        </p:txBody>
      </p:sp>
      <p:sp>
        <p:nvSpPr>
          <p:cNvPr id="37" name="Rectangle: Rounded Corners 36">
            <a:extLst>
              <a:ext uri="{FF2B5EF4-FFF2-40B4-BE49-F238E27FC236}">
                <a16:creationId xmlns:a16="http://schemas.microsoft.com/office/drawing/2014/main" id="{F801473D-F0EE-408E-AF67-FA28AF3BDBB6}"/>
              </a:ext>
            </a:extLst>
          </p:cNvPr>
          <p:cNvSpPr/>
          <p:nvPr/>
        </p:nvSpPr>
        <p:spPr>
          <a:xfrm>
            <a:off x="5208585" y="2356276"/>
            <a:ext cx="1582137" cy="3258840"/>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mn-cs"/>
              </a:rPr>
              <a:t> Azure Policy</a:t>
            </a:r>
          </a:p>
        </p:txBody>
      </p:sp>
      <p:grpSp>
        <p:nvGrpSpPr>
          <p:cNvPr id="32" name="Group 31">
            <a:extLst>
              <a:ext uri="{FF2B5EF4-FFF2-40B4-BE49-F238E27FC236}">
                <a16:creationId xmlns:a16="http://schemas.microsoft.com/office/drawing/2014/main" id="{E6EEE46A-FF62-4B1D-8324-DE451CBDB32A}"/>
              </a:ext>
            </a:extLst>
          </p:cNvPr>
          <p:cNvGrpSpPr/>
          <p:nvPr/>
        </p:nvGrpSpPr>
        <p:grpSpPr>
          <a:xfrm>
            <a:off x="1643436" y="2492023"/>
            <a:ext cx="759615" cy="2788204"/>
            <a:chOff x="1676390" y="2541497"/>
            <a:chExt cx="774848" cy="2844113"/>
          </a:xfrm>
        </p:grpSpPr>
        <p:sp>
          <p:nvSpPr>
            <p:cNvPr id="33" name="people_4">
              <a:extLst>
                <a:ext uri="{FF2B5EF4-FFF2-40B4-BE49-F238E27FC236}">
                  <a16:creationId xmlns:a16="http://schemas.microsoft.com/office/drawing/2014/main" id="{123040A2-165F-4EC8-8760-6527ED317B4D}"/>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4" name="Picture 20" descr="Image result for software icons">
              <a:extLst>
                <a:ext uri="{FF2B5EF4-FFF2-40B4-BE49-F238E27FC236}">
                  <a16:creationId xmlns:a16="http://schemas.microsoft.com/office/drawing/2014/main" id="{30B50988-9B10-49B7-95F7-5EE0BA0ED943}"/>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F9BF301-5FCD-4DD0-A978-563EAB1EA450}"/>
                </a:ext>
              </a:extLst>
            </p:cNvPr>
            <p:cNvSpPr txBox="1"/>
            <p:nvPr/>
          </p:nvSpPr>
          <p:spPr>
            <a:xfrm>
              <a:off x="1744656" y="3317791"/>
              <a:ext cx="633130"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User</a:t>
              </a:r>
            </a:p>
          </p:txBody>
        </p:sp>
        <p:sp>
          <p:nvSpPr>
            <p:cNvPr id="36" name="TextBox 35">
              <a:extLst>
                <a:ext uri="{FF2B5EF4-FFF2-40B4-BE49-F238E27FC236}">
                  <a16:creationId xmlns:a16="http://schemas.microsoft.com/office/drawing/2014/main" id="{F11DB6C6-D5CC-4649-82B4-37628E4C401B}"/>
                </a:ext>
              </a:extLst>
            </p:cNvPr>
            <p:cNvSpPr txBox="1"/>
            <p:nvPr/>
          </p:nvSpPr>
          <p:spPr>
            <a:xfrm>
              <a:off x="1703780" y="5014366"/>
              <a:ext cx="716522"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Code</a:t>
              </a:r>
            </a:p>
          </p:txBody>
        </p:sp>
      </p:grpSp>
      <p:sp>
        <p:nvSpPr>
          <p:cNvPr id="46" name="Rectangle 45">
            <a:extLst>
              <a:ext uri="{FF2B5EF4-FFF2-40B4-BE49-F238E27FC236}">
                <a16:creationId xmlns:a16="http://schemas.microsoft.com/office/drawing/2014/main" id="{61DAECBE-B257-4453-8FCA-78C1AB3087DF}"/>
              </a:ext>
            </a:extLst>
          </p:cNvPr>
          <p:cNvSpPr/>
          <p:nvPr/>
        </p:nvSpPr>
        <p:spPr bwMode="auto">
          <a:xfrm>
            <a:off x="9061015" y="4346138"/>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3BFBA775-BF6C-4903-85A7-8D798C7AF737}"/>
              </a:ext>
            </a:extLst>
          </p:cNvPr>
          <p:cNvSpPr/>
          <p:nvPr/>
        </p:nvSpPr>
        <p:spPr bwMode="auto">
          <a:xfrm>
            <a:off x="8123273"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CD118D8F-B8F5-428B-8E5D-F34057C0366D}"/>
              </a:ext>
            </a:extLst>
          </p:cNvPr>
          <p:cNvSpPr/>
          <p:nvPr/>
        </p:nvSpPr>
        <p:spPr bwMode="auto">
          <a:xfrm>
            <a:off x="7216531"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How does it work?</a:t>
            </a:r>
          </a:p>
        </p:txBody>
      </p:sp>
      <p:sp>
        <p:nvSpPr>
          <p:cNvPr id="4" name="Left Brace 3">
            <a:extLst>
              <a:ext uri="{FF2B5EF4-FFF2-40B4-BE49-F238E27FC236}">
                <a16:creationId xmlns:a16="http://schemas.microsoft.com/office/drawing/2014/main" id="{4E501042-C2E4-4DC0-83EF-32A6CD43AE07}"/>
              </a:ext>
            </a:extLst>
          </p:cNvPr>
          <p:cNvSpPr/>
          <p:nvPr/>
        </p:nvSpPr>
        <p:spPr>
          <a:xfrm>
            <a:off x="4134460" y="1840246"/>
            <a:ext cx="841353" cy="41675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ARM – Centralized Control Plane</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22" y="327662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971495" y="3410749"/>
            <a:ext cx="519828" cy="5158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78171" y="3948202"/>
            <a:ext cx="597479" cy="5974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4DA71333-0927-40EA-ADBF-FD70CEF36ED6}"/>
              </a:ext>
            </a:extLst>
          </p:cNvPr>
          <p:cNvSpPr/>
          <p:nvPr/>
        </p:nvSpPr>
        <p:spPr>
          <a:xfrm>
            <a:off x="6927376" y="2356276"/>
            <a:ext cx="3218232" cy="3258840"/>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8" name="Picture 17">
            <a:extLst>
              <a:ext uri="{FF2B5EF4-FFF2-40B4-BE49-F238E27FC236}">
                <a16:creationId xmlns:a16="http://schemas.microsoft.com/office/drawing/2014/main" id="{031F01A4-24BB-4DEA-9E6A-840C8F4D8F89}"/>
              </a:ext>
            </a:extLst>
          </p:cNvPr>
          <p:cNvPicPr>
            <a:picLocks noChangeAspect="1"/>
          </p:cNvPicPr>
          <p:nvPr/>
        </p:nvPicPr>
        <p:blipFill>
          <a:blip r:embed="rId6"/>
          <a:stretch>
            <a:fillRect/>
          </a:stretch>
        </p:blipFill>
        <p:spPr>
          <a:xfrm>
            <a:off x="7216531" y="4474830"/>
            <a:ext cx="770088" cy="1019628"/>
          </a:xfrm>
          <a:prstGeom prst="rect">
            <a:avLst/>
          </a:prstGeom>
        </p:spPr>
      </p:pic>
      <p:pic>
        <p:nvPicPr>
          <p:cNvPr id="40" name="Picture 39">
            <a:extLst>
              <a:ext uri="{FF2B5EF4-FFF2-40B4-BE49-F238E27FC236}">
                <a16:creationId xmlns:a16="http://schemas.microsoft.com/office/drawing/2014/main" id="{7D322C27-26C8-4804-923A-F8FF71A61ADB}"/>
              </a:ext>
            </a:extLst>
          </p:cNvPr>
          <p:cNvPicPr>
            <a:picLocks noChangeAspect="1"/>
          </p:cNvPicPr>
          <p:nvPr/>
        </p:nvPicPr>
        <p:blipFill>
          <a:blip r:embed="rId6"/>
          <a:stretch>
            <a:fillRect/>
          </a:stretch>
        </p:blipFill>
        <p:spPr>
          <a:xfrm>
            <a:off x="8112956" y="4474830"/>
            <a:ext cx="770088" cy="1019628"/>
          </a:xfrm>
          <a:prstGeom prst="rect">
            <a:avLst/>
          </a:prstGeom>
        </p:spPr>
      </p:pic>
      <p:pic>
        <p:nvPicPr>
          <p:cNvPr id="41" name="Picture 40">
            <a:extLst>
              <a:ext uri="{FF2B5EF4-FFF2-40B4-BE49-F238E27FC236}">
                <a16:creationId xmlns:a16="http://schemas.microsoft.com/office/drawing/2014/main" id="{31642B23-DBBF-4782-90E5-E374CB8E297F}"/>
              </a:ext>
            </a:extLst>
          </p:cNvPr>
          <p:cNvPicPr>
            <a:picLocks noChangeAspect="1"/>
          </p:cNvPicPr>
          <p:nvPr/>
        </p:nvPicPr>
        <p:blipFill>
          <a:blip r:embed="rId6"/>
          <a:stretch>
            <a:fillRect/>
          </a:stretch>
        </p:blipFill>
        <p:spPr>
          <a:xfrm>
            <a:off x="9061015" y="4474830"/>
            <a:ext cx="770088" cy="1019628"/>
          </a:xfrm>
          <a:prstGeom prst="rect">
            <a:avLst/>
          </a:prstGeom>
        </p:spPr>
      </p:pic>
      <p:sp>
        <p:nvSpPr>
          <p:cNvPr id="43" name="Rectangle 42">
            <a:extLst>
              <a:ext uri="{FF2B5EF4-FFF2-40B4-BE49-F238E27FC236}">
                <a16:creationId xmlns:a16="http://schemas.microsoft.com/office/drawing/2014/main" id="{6E96E908-E4B8-4062-A829-7EE23269B4C9}"/>
              </a:ext>
            </a:extLst>
          </p:cNvPr>
          <p:cNvSpPr/>
          <p:nvPr/>
        </p:nvSpPr>
        <p:spPr bwMode="auto">
          <a:xfrm>
            <a:off x="7618197"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2A95E4E-1D3B-483E-9394-283937691277}"/>
              </a:ext>
            </a:extLst>
          </p:cNvPr>
          <p:cNvSpPr/>
          <p:nvPr/>
        </p:nvSpPr>
        <p:spPr bwMode="auto">
          <a:xfrm>
            <a:off x="8579055"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9EA14706-80F1-46CF-AD74-B44134A6D293}"/>
              </a:ext>
            </a:extLst>
          </p:cNvPr>
          <p:cNvCxnSpPr>
            <a:cxnSpLocks/>
          </p:cNvCxnSpPr>
          <p:nvPr/>
        </p:nvCxnSpPr>
        <p:spPr>
          <a:xfrm flipH="1">
            <a:off x="7601575" y="4101635"/>
            <a:ext cx="439821"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0668F25-0578-4BCE-A9DF-3CF3909B44CA}"/>
              </a:ext>
            </a:extLst>
          </p:cNvPr>
          <p:cNvCxnSpPr>
            <a:cxnSpLocks/>
          </p:cNvCxnSpPr>
          <p:nvPr/>
        </p:nvCxnSpPr>
        <p:spPr>
          <a:xfrm>
            <a:off x="8041396" y="4101635"/>
            <a:ext cx="466923"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DE38EE-E2B7-4FFF-971A-E31B78B1B2F8}"/>
              </a:ext>
            </a:extLst>
          </p:cNvPr>
          <p:cNvCxnSpPr>
            <a:cxnSpLocks/>
          </p:cNvCxnSpPr>
          <p:nvPr/>
        </p:nvCxnSpPr>
        <p:spPr>
          <a:xfrm>
            <a:off x="9002255" y="4101635"/>
            <a:ext cx="443805" cy="244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C5F69E0-3643-47BA-ACA5-915779D612A5}"/>
              </a:ext>
            </a:extLst>
          </p:cNvPr>
          <p:cNvSpPr txBox="1"/>
          <p:nvPr/>
        </p:nvSpPr>
        <p:spPr>
          <a:xfrm>
            <a:off x="7475482"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64" name="TextBox 63">
            <a:extLst>
              <a:ext uri="{FF2B5EF4-FFF2-40B4-BE49-F238E27FC236}">
                <a16:creationId xmlns:a16="http://schemas.microsoft.com/office/drawing/2014/main" id="{F910D37D-3E78-47BF-BAA6-564ADDBE3D38}"/>
              </a:ext>
            </a:extLst>
          </p:cNvPr>
          <p:cNvSpPr txBox="1"/>
          <p:nvPr/>
        </p:nvSpPr>
        <p:spPr>
          <a:xfrm>
            <a:off x="8428665"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2057" name="TextBox 2056">
            <a:extLst>
              <a:ext uri="{FF2B5EF4-FFF2-40B4-BE49-F238E27FC236}">
                <a16:creationId xmlns:a16="http://schemas.microsoft.com/office/drawing/2014/main" id="{4398206E-6173-40EE-90A2-2278E01A64FF}"/>
              </a:ext>
            </a:extLst>
          </p:cNvPr>
          <p:cNvSpPr txBox="1"/>
          <p:nvPr/>
        </p:nvSpPr>
        <p:spPr>
          <a:xfrm>
            <a:off x="7582414" y="1847536"/>
            <a:ext cx="1870241" cy="561207"/>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Org Hierarchy</a:t>
            </a:r>
          </a:p>
        </p:txBody>
      </p:sp>
      <p:sp>
        <p:nvSpPr>
          <p:cNvPr id="3" name="Arrow: Down 2">
            <a:extLst>
              <a:ext uri="{FF2B5EF4-FFF2-40B4-BE49-F238E27FC236}">
                <a16:creationId xmlns:a16="http://schemas.microsoft.com/office/drawing/2014/main" id="{262C9B71-9BA8-4903-932A-8E076F6C9556}"/>
              </a:ext>
            </a:extLst>
          </p:cNvPr>
          <p:cNvSpPr/>
          <p:nvPr/>
        </p:nvSpPr>
        <p:spPr bwMode="auto">
          <a:xfrm>
            <a:off x="7845216" y="3037839"/>
            <a:ext cx="392361" cy="43043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Arrow: Down 37">
            <a:extLst>
              <a:ext uri="{FF2B5EF4-FFF2-40B4-BE49-F238E27FC236}">
                <a16:creationId xmlns:a16="http://schemas.microsoft.com/office/drawing/2014/main" id="{CFF769E0-26BA-46A0-B514-7988D98D5626}"/>
              </a:ext>
            </a:extLst>
          </p:cNvPr>
          <p:cNvSpPr/>
          <p:nvPr/>
        </p:nvSpPr>
        <p:spPr bwMode="auto">
          <a:xfrm>
            <a:off x="8806074" y="3027452"/>
            <a:ext cx="392361" cy="43043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4" name="Picture 18" descr="Image result for cross icons">
            <a:extLst>
              <a:ext uri="{FF2B5EF4-FFF2-40B4-BE49-F238E27FC236}">
                <a16:creationId xmlns:a16="http://schemas.microsoft.com/office/drawing/2014/main" id="{43D80F22-6255-449D-880A-883F9D205D3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191339" y="3563706"/>
            <a:ext cx="283559" cy="2835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cross icons">
            <a:extLst>
              <a:ext uri="{FF2B5EF4-FFF2-40B4-BE49-F238E27FC236}">
                <a16:creationId xmlns:a16="http://schemas.microsoft.com/office/drawing/2014/main" id="{162C78D8-F1EB-410C-BF22-DDD96A19D4B0}"/>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9159399" y="3563706"/>
            <a:ext cx="283559" cy="28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8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57"/>
                                        </p:tgtEl>
                                        <p:attrNameLst>
                                          <p:attrName>style.visibility</p:attrName>
                                        </p:attrNameLst>
                                      </p:cBhvr>
                                      <p:to>
                                        <p:strVal val="visible"/>
                                      </p:to>
                                    </p:set>
                                    <p:animEffect transition="in" filter="fade">
                                      <p:cBhvr>
                                        <p:cTn id="49" dur="500"/>
                                        <p:tgtEl>
                                          <p:spTgt spid="20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up)">
                                      <p:cBhvr>
                                        <p:cTn id="58" dur="500"/>
                                        <p:tgtEl>
                                          <p:spTgt spid="38"/>
                                        </p:tgtEl>
                                      </p:cBhvr>
                                    </p:animEffec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20" grpId="0" animBg="1"/>
      <p:bldP spid="14" grpId="0" animBg="1"/>
      <p:bldP spid="43" grpId="0" animBg="1"/>
      <p:bldP spid="47" grpId="0" animBg="1"/>
      <p:bldP spid="63" grpId="0"/>
      <p:bldP spid="64" grpId="0"/>
      <p:bldP spid="2057" grpId="0"/>
      <p:bldP spid="3" grpId="0" animBg="1"/>
      <p:bldP spid="3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a:xfrm>
            <a:off x="268080" y="76200"/>
            <a:ext cx="11655840" cy="899665"/>
          </a:xfrm>
        </p:spPr>
        <p:txBody>
          <a:bodyPr/>
          <a:lstStyle/>
          <a:p>
            <a:r>
              <a:rPr lang="en-US" sz="4400" dirty="0"/>
              <a:t>How it works</a:t>
            </a:r>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1900820"/>
            <a:ext cx="1622239" cy="747047"/>
            <a:chOff x="130114" y="1066801"/>
            <a:chExt cx="1622239" cy="747047"/>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1955348"/>
            <a:ext cx="2820220" cy="364783"/>
            <a:chOff x="1267485" y="1069571"/>
            <a:chExt cx="2820220" cy="36478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259384"/>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1878705"/>
            <a:ext cx="245633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E6E6E6">
                    <a:lumMod val="25000"/>
                  </a:srgbClr>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2686563"/>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3633731"/>
            <a:ext cx="2630942" cy="414461"/>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2646852"/>
            <a:ext cx="1785360" cy="2216533"/>
            <a:chOff x="5241517" y="4257938"/>
            <a:chExt cx="1785360" cy="2216533"/>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6533"/>
              <a:chOff x="5241517" y="4257938"/>
              <a:chExt cx="1785360" cy="2216533"/>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6533"/>
                <a:chOff x="5142661" y="4257938"/>
                <a:chExt cx="1785360" cy="2216533"/>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6221"/>
                  <a:chOff x="7957751" y="5446562"/>
                  <a:chExt cx="1745374" cy="246221"/>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6221"/>
                  <a:chOff x="7957751" y="3073475"/>
                  <a:chExt cx="800540" cy="246221"/>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6221"/>
                  <a:chOff x="7957751" y="3073475"/>
                  <a:chExt cx="1389942" cy="246221"/>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6221"/>
                  <a:chOff x="7957751" y="3073475"/>
                  <a:chExt cx="1612364" cy="246221"/>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6221"/>
                  <a:chOff x="7957751" y="3073475"/>
                  <a:chExt cx="1785360" cy="246221"/>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E6E6E6">
                            <a:lumMod val="25000"/>
                          </a:srgbClr>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10661"/>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1905596"/>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3186"/>
              <a:chOff x="331694" y="1066801"/>
              <a:chExt cx="1165412" cy="693186"/>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6E6E6">
                        <a:lumMod val="25000"/>
                      </a:srgbClr>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014156"/>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476153" y="6559801"/>
            <a:ext cx="2612830" cy="215444"/>
            <a:chOff x="8847650" y="6237584"/>
            <a:chExt cx="2612830" cy="215444"/>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A057-06CC-401C-ADCC-938BF9D4047B}"/>
              </a:ext>
            </a:extLst>
          </p:cNvPr>
          <p:cNvSpPr>
            <a:spLocks noGrp="1"/>
          </p:cNvSpPr>
          <p:nvPr>
            <p:ph type="title"/>
          </p:nvPr>
        </p:nvSpPr>
        <p:spPr/>
        <p:txBody>
          <a:bodyPr/>
          <a:lstStyle/>
          <a:p>
            <a:r>
              <a:rPr lang="en-US" dirty="0"/>
              <a:t>Cost Management</a:t>
            </a:r>
          </a:p>
        </p:txBody>
      </p:sp>
      <p:sp>
        <p:nvSpPr>
          <p:cNvPr id="3" name="Text Placeholder 2">
            <a:extLst>
              <a:ext uri="{FF2B5EF4-FFF2-40B4-BE49-F238E27FC236}">
                <a16:creationId xmlns:a16="http://schemas.microsoft.com/office/drawing/2014/main" id="{67912536-864D-468B-A2F3-30965458753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7603048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585323"/>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1292621"/>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55EA72C-0AC5-4978-937F-96F6E824EFDC}"/>
              </a:ext>
            </a:extLst>
          </p:cNvPr>
          <p:cNvSpPr/>
          <p:nvPr/>
        </p:nvSpPr>
        <p:spPr>
          <a:xfrm>
            <a:off x="1" y="1522352"/>
            <a:ext cx="12192000" cy="4772389"/>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marL="0" marR="0" lvl="0" indent="0" algn="l" defTabSz="914296" rtl="0" eaLnBrk="1" fontAlgn="auto" latinLnBrk="0" hangingPunct="1">
              <a:lnSpc>
                <a:spcPct val="105000"/>
              </a:lnSpc>
              <a:spcBef>
                <a:spcPts val="0"/>
              </a:spcBef>
              <a:spcAft>
                <a:spcPts val="80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bold" panose="020B07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rgbClr val="353535"/>
              </a:solidFill>
              <a:effectLst/>
              <a:uLnTx/>
              <a:uFillTx/>
              <a:latin typeface="Times New Roman" panose="02020603050405020304" pitchFamily="18" charset="0"/>
              <a:ea typeface="Times New Roman" panose="02020603050405020304" pitchFamily="18" charset="0"/>
              <a:cs typeface="+mn-cs"/>
            </a:endParaRPr>
          </a:p>
        </p:txBody>
      </p:sp>
      <p:sp>
        <p:nvSpPr>
          <p:cNvPr id="37" name="Rectangle: Rounded Corners 36">
            <a:extLst>
              <a:ext uri="{FF2B5EF4-FFF2-40B4-BE49-F238E27FC236}">
                <a16:creationId xmlns:a16="http://schemas.microsoft.com/office/drawing/2014/main" id="{F801473D-F0EE-408E-AF67-FA28AF3BDBB6}"/>
              </a:ext>
            </a:extLst>
          </p:cNvPr>
          <p:cNvSpPr/>
          <p:nvPr/>
        </p:nvSpPr>
        <p:spPr>
          <a:xfrm>
            <a:off x="5208585" y="2356276"/>
            <a:ext cx="1582137" cy="3258840"/>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mn-cs"/>
              </a:rPr>
              <a:t> Azure Policy</a:t>
            </a:r>
          </a:p>
        </p:txBody>
      </p:sp>
      <p:grpSp>
        <p:nvGrpSpPr>
          <p:cNvPr id="32" name="Group 31">
            <a:extLst>
              <a:ext uri="{FF2B5EF4-FFF2-40B4-BE49-F238E27FC236}">
                <a16:creationId xmlns:a16="http://schemas.microsoft.com/office/drawing/2014/main" id="{E6EEE46A-FF62-4B1D-8324-DE451CBDB32A}"/>
              </a:ext>
            </a:extLst>
          </p:cNvPr>
          <p:cNvGrpSpPr/>
          <p:nvPr/>
        </p:nvGrpSpPr>
        <p:grpSpPr>
          <a:xfrm>
            <a:off x="1643436" y="2492023"/>
            <a:ext cx="759615" cy="2788204"/>
            <a:chOff x="1676390" y="2541497"/>
            <a:chExt cx="774848" cy="2844113"/>
          </a:xfrm>
        </p:grpSpPr>
        <p:sp>
          <p:nvSpPr>
            <p:cNvPr id="33" name="people_4">
              <a:extLst>
                <a:ext uri="{FF2B5EF4-FFF2-40B4-BE49-F238E27FC236}">
                  <a16:creationId xmlns:a16="http://schemas.microsoft.com/office/drawing/2014/main" id="{123040A2-165F-4EC8-8760-6527ED317B4D}"/>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4" name="Picture 20" descr="Image result for software icons">
              <a:extLst>
                <a:ext uri="{FF2B5EF4-FFF2-40B4-BE49-F238E27FC236}">
                  <a16:creationId xmlns:a16="http://schemas.microsoft.com/office/drawing/2014/main" id="{30B50988-9B10-49B7-95F7-5EE0BA0ED943}"/>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F9BF301-5FCD-4DD0-A978-563EAB1EA450}"/>
                </a:ext>
              </a:extLst>
            </p:cNvPr>
            <p:cNvSpPr txBox="1"/>
            <p:nvPr/>
          </p:nvSpPr>
          <p:spPr>
            <a:xfrm>
              <a:off x="1744656" y="3317791"/>
              <a:ext cx="633130"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User</a:t>
              </a:r>
            </a:p>
          </p:txBody>
        </p:sp>
        <p:sp>
          <p:nvSpPr>
            <p:cNvPr id="36" name="TextBox 35">
              <a:extLst>
                <a:ext uri="{FF2B5EF4-FFF2-40B4-BE49-F238E27FC236}">
                  <a16:creationId xmlns:a16="http://schemas.microsoft.com/office/drawing/2014/main" id="{F11DB6C6-D5CC-4649-82B4-37628E4C401B}"/>
                </a:ext>
              </a:extLst>
            </p:cNvPr>
            <p:cNvSpPr txBox="1"/>
            <p:nvPr/>
          </p:nvSpPr>
          <p:spPr>
            <a:xfrm>
              <a:off x="1703780" y="5014366"/>
              <a:ext cx="716522"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Code</a:t>
              </a:r>
            </a:p>
          </p:txBody>
        </p:sp>
      </p:grpSp>
      <p:sp>
        <p:nvSpPr>
          <p:cNvPr id="46" name="Rectangle 45">
            <a:extLst>
              <a:ext uri="{FF2B5EF4-FFF2-40B4-BE49-F238E27FC236}">
                <a16:creationId xmlns:a16="http://schemas.microsoft.com/office/drawing/2014/main" id="{61DAECBE-B257-4453-8FCA-78C1AB3087DF}"/>
              </a:ext>
            </a:extLst>
          </p:cNvPr>
          <p:cNvSpPr/>
          <p:nvPr/>
        </p:nvSpPr>
        <p:spPr bwMode="auto">
          <a:xfrm>
            <a:off x="9061015" y="4346138"/>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3BFBA775-BF6C-4903-85A7-8D798C7AF737}"/>
              </a:ext>
            </a:extLst>
          </p:cNvPr>
          <p:cNvSpPr/>
          <p:nvPr/>
        </p:nvSpPr>
        <p:spPr bwMode="auto">
          <a:xfrm>
            <a:off x="8123273"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CD118D8F-B8F5-428B-8E5D-F34057C0366D}"/>
              </a:ext>
            </a:extLst>
          </p:cNvPr>
          <p:cNvSpPr/>
          <p:nvPr/>
        </p:nvSpPr>
        <p:spPr bwMode="auto">
          <a:xfrm>
            <a:off x="7216531"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How does it work?</a:t>
            </a:r>
          </a:p>
        </p:txBody>
      </p:sp>
      <p:sp>
        <p:nvSpPr>
          <p:cNvPr id="4" name="Left Brace 3">
            <a:extLst>
              <a:ext uri="{FF2B5EF4-FFF2-40B4-BE49-F238E27FC236}">
                <a16:creationId xmlns:a16="http://schemas.microsoft.com/office/drawing/2014/main" id="{4E501042-C2E4-4DC0-83EF-32A6CD43AE07}"/>
              </a:ext>
            </a:extLst>
          </p:cNvPr>
          <p:cNvSpPr/>
          <p:nvPr/>
        </p:nvSpPr>
        <p:spPr>
          <a:xfrm>
            <a:off x="4134460" y="1840246"/>
            <a:ext cx="841353" cy="41675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ARM – Centralized Control Plane</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22" y="327662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971495" y="3410749"/>
            <a:ext cx="519828" cy="5158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78171" y="3948202"/>
            <a:ext cx="597479" cy="5974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4DA71333-0927-40EA-ADBF-FD70CEF36ED6}"/>
              </a:ext>
            </a:extLst>
          </p:cNvPr>
          <p:cNvSpPr/>
          <p:nvPr/>
        </p:nvSpPr>
        <p:spPr>
          <a:xfrm>
            <a:off x="6927376" y="2356276"/>
            <a:ext cx="3218232" cy="3258840"/>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8" name="Picture 17">
            <a:extLst>
              <a:ext uri="{FF2B5EF4-FFF2-40B4-BE49-F238E27FC236}">
                <a16:creationId xmlns:a16="http://schemas.microsoft.com/office/drawing/2014/main" id="{031F01A4-24BB-4DEA-9E6A-840C8F4D8F89}"/>
              </a:ext>
            </a:extLst>
          </p:cNvPr>
          <p:cNvPicPr>
            <a:picLocks noChangeAspect="1"/>
          </p:cNvPicPr>
          <p:nvPr/>
        </p:nvPicPr>
        <p:blipFill>
          <a:blip r:embed="rId6"/>
          <a:stretch>
            <a:fillRect/>
          </a:stretch>
        </p:blipFill>
        <p:spPr>
          <a:xfrm>
            <a:off x="7216531" y="4474830"/>
            <a:ext cx="770088" cy="1019628"/>
          </a:xfrm>
          <a:prstGeom prst="rect">
            <a:avLst/>
          </a:prstGeom>
        </p:spPr>
      </p:pic>
      <p:pic>
        <p:nvPicPr>
          <p:cNvPr id="40" name="Picture 39">
            <a:extLst>
              <a:ext uri="{FF2B5EF4-FFF2-40B4-BE49-F238E27FC236}">
                <a16:creationId xmlns:a16="http://schemas.microsoft.com/office/drawing/2014/main" id="{7D322C27-26C8-4804-923A-F8FF71A61ADB}"/>
              </a:ext>
            </a:extLst>
          </p:cNvPr>
          <p:cNvPicPr>
            <a:picLocks noChangeAspect="1"/>
          </p:cNvPicPr>
          <p:nvPr/>
        </p:nvPicPr>
        <p:blipFill>
          <a:blip r:embed="rId6"/>
          <a:stretch>
            <a:fillRect/>
          </a:stretch>
        </p:blipFill>
        <p:spPr>
          <a:xfrm>
            <a:off x="8112956" y="4474830"/>
            <a:ext cx="770088" cy="1019628"/>
          </a:xfrm>
          <a:prstGeom prst="rect">
            <a:avLst/>
          </a:prstGeom>
        </p:spPr>
      </p:pic>
      <p:pic>
        <p:nvPicPr>
          <p:cNvPr id="41" name="Picture 40">
            <a:extLst>
              <a:ext uri="{FF2B5EF4-FFF2-40B4-BE49-F238E27FC236}">
                <a16:creationId xmlns:a16="http://schemas.microsoft.com/office/drawing/2014/main" id="{31642B23-DBBF-4782-90E5-E374CB8E297F}"/>
              </a:ext>
            </a:extLst>
          </p:cNvPr>
          <p:cNvPicPr>
            <a:picLocks noChangeAspect="1"/>
          </p:cNvPicPr>
          <p:nvPr/>
        </p:nvPicPr>
        <p:blipFill>
          <a:blip r:embed="rId6"/>
          <a:stretch>
            <a:fillRect/>
          </a:stretch>
        </p:blipFill>
        <p:spPr>
          <a:xfrm>
            <a:off x="9061015" y="4474830"/>
            <a:ext cx="770088" cy="1019628"/>
          </a:xfrm>
          <a:prstGeom prst="rect">
            <a:avLst/>
          </a:prstGeom>
        </p:spPr>
      </p:pic>
      <p:sp>
        <p:nvSpPr>
          <p:cNvPr id="19" name="Rectangle 18">
            <a:extLst>
              <a:ext uri="{FF2B5EF4-FFF2-40B4-BE49-F238E27FC236}">
                <a16:creationId xmlns:a16="http://schemas.microsoft.com/office/drawing/2014/main" id="{B7083446-FF18-4092-AC74-EB8ACFBA380A}"/>
              </a:ext>
            </a:extLst>
          </p:cNvPr>
          <p:cNvSpPr/>
          <p:nvPr/>
        </p:nvSpPr>
        <p:spPr bwMode="auto">
          <a:xfrm>
            <a:off x="8112957" y="2909690"/>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96E908-E4B8-4062-A829-7EE23269B4C9}"/>
              </a:ext>
            </a:extLst>
          </p:cNvPr>
          <p:cNvSpPr/>
          <p:nvPr/>
        </p:nvSpPr>
        <p:spPr bwMode="auto">
          <a:xfrm>
            <a:off x="7618197"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2A95E4E-1D3B-483E-9394-283937691277}"/>
              </a:ext>
            </a:extLst>
          </p:cNvPr>
          <p:cNvSpPr/>
          <p:nvPr/>
        </p:nvSpPr>
        <p:spPr bwMode="auto">
          <a:xfrm>
            <a:off x="8579055"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E42C329F-B0DB-4327-A003-B4421F4F3364}"/>
              </a:ext>
            </a:extLst>
          </p:cNvPr>
          <p:cNvCxnSpPr/>
          <p:nvPr/>
        </p:nvCxnSpPr>
        <p:spPr>
          <a:xfrm flipH="1">
            <a:off x="8041396" y="3410747"/>
            <a:ext cx="494760" cy="1898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FFAD99-E21E-4EBB-A025-F11A5C3F706D}"/>
              </a:ext>
            </a:extLst>
          </p:cNvPr>
          <p:cNvCxnSpPr>
            <a:cxnSpLocks/>
          </p:cNvCxnSpPr>
          <p:nvPr/>
        </p:nvCxnSpPr>
        <p:spPr>
          <a:xfrm>
            <a:off x="8536156" y="3410747"/>
            <a:ext cx="466099" cy="1898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A14706-80F1-46CF-AD74-B44134A6D293}"/>
              </a:ext>
            </a:extLst>
          </p:cNvPr>
          <p:cNvCxnSpPr>
            <a:cxnSpLocks/>
          </p:cNvCxnSpPr>
          <p:nvPr/>
        </p:nvCxnSpPr>
        <p:spPr>
          <a:xfrm flipH="1">
            <a:off x="7601575" y="4101635"/>
            <a:ext cx="439821"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0668F25-0578-4BCE-A9DF-3CF3909B44CA}"/>
              </a:ext>
            </a:extLst>
          </p:cNvPr>
          <p:cNvCxnSpPr>
            <a:cxnSpLocks/>
          </p:cNvCxnSpPr>
          <p:nvPr/>
        </p:nvCxnSpPr>
        <p:spPr>
          <a:xfrm>
            <a:off x="8041396" y="4101635"/>
            <a:ext cx="466923"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DE38EE-E2B7-4FFF-971A-E31B78B1B2F8}"/>
              </a:ext>
            </a:extLst>
          </p:cNvPr>
          <p:cNvCxnSpPr>
            <a:cxnSpLocks/>
          </p:cNvCxnSpPr>
          <p:nvPr/>
        </p:nvCxnSpPr>
        <p:spPr>
          <a:xfrm>
            <a:off x="9002255" y="4101635"/>
            <a:ext cx="443805" cy="244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6" name="TextBox 2055">
            <a:extLst>
              <a:ext uri="{FF2B5EF4-FFF2-40B4-BE49-F238E27FC236}">
                <a16:creationId xmlns:a16="http://schemas.microsoft.com/office/drawing/2014/main" id="{90F93431-0EC6-4872-A6A3-D8FC6C392C88}"/>
              </a:ext>
            </a:extLst>
          </p:cNvPr>
          <p:cNvSpPr txBox="1"/>
          <p:nvPr/>
        </p:nvSpPr>
        <p:spPr>
          <a:xfrm>
            <a:off x="8158684" y="2860166"/>
            <a:ext cx="756410" cy="615388"/>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Mgmt</a:t>
            </a:r>
            <a:br>
              <a:rPr kumimoji="0" lang="en-US" sz="1176" b="0" i="0" u="none" strike="noStrike" kern="1200" cap="none" spc="0" normalizeH="0" baseline="0" noProof="0" dirty="0">
                <a:ln>
                  <a:noFill/>
                </a:ln>
                <a:solidFill>
                  <a:srgbClr val="FFFFFF"/>
                </a:solidFill>
                <a:effectLst/>
                <a:uLnTx/>
                <a:uFillTx/>
                <a:latin typeface="Segoe UI Semilight"/>
                <a:ea typeface="+mn-ea"/>
                <a:cs typeface="+mn-cs"/>
              </a:rPr>
            </a:b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group</a:t>
            </a:r>
          </a:p>
        </p:txBody>
      </p:sp>
      <p:sp>
        <p:nvSpPr>
          <p:cNvPr id="63" name="TextBox 62">
            <a:extLst>
              <a:ext uri="{FF2B5EF4-FFF2-40B4-BE49-F238E27FC236}">
                <a16:creationId xmlns:a16="http://schemas.microsoft.com/office/drawing/2014/main" id="{8C5F69E0-3643-47BA-ACA5-915779D612A5}"/>
              </a:ext>
            </a:extLst>
          </p:cNvPr>
          <p:cNvSpPr txBox="1"/>
          <p:nvPr/>
        </p:nvSpPr>
        <p:spPr>
          <a:xfrm>
            <a:off x="7475482"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64" name="TextBox 63">
            <a:extLst>
              <a:ext uri="{FF2B5EF4-FFF2-40B4-BE49-F238E27FC236}">
                <a16:creationId xmlns:a16="http://schemas.microsoft.com/office/drawing/2014/main" id="{F910D37D-3E78-47BF-BAA6-564ADDBE3D38}"/>
              </a:ext>
            </a:extLst>
          </p:cNvPr>
          <p:cNvSpPr txBox="1"/>
          <p:nvPr/>
        </p:nvSpPr>
        <p:spPr>
          <a:xfrm>
            <a:off x="8428665"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2057" name="TextBox 2056">
            <a:extLst>
              <a:ext uri="{FF2B5EF4-FFF2-40B4-BE49-F238E27FC236}">
                <a16:creationId xmlns:a16="http://schemas.microsoft.com/office/drawing/2014/main" id="{4398206E-6173-40EE-90A2-2278E01A64FF}"/>
              </a:ext>
            </a:extLst>
          </p:cNvPr>
          <p:cNvSpPr txBox="1"/>
          <p:nvPr/>
        </p:nvSpPr>
        <p:spPr>
          <a:xfrm>
            <a:off x="7582414" y="1847536"/>
            <a:ext cx="1870241" cy="561207"/>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Org Hierarchy</a:t>
            </a:r>
          </a:p>
        </p:txBody>
      </p:sp>
      <p:sp>
        <p:nvSpPr>
          <p:cNvPr id="38" name="Arrow: Down 37">
            <a:extLst>
              <a:ext uri="{FF2B5EF4-FFF2-40B4-BE49-F238E27FC236}">
                <a16:creationId xmlns:a16="http://schemas.microsoft.com/office/drawing/2014/main" id="{426BB89C-6C60-4333-B339-F4F6E654C735}"/>
              </a:ext>
            </a:extLst>
          </p:cNvPr>
          <p:cNvSpPr/>
          <p:nvPr/>
        </p:nvSpPr>
        <p:spPr bwMode="auto">
          <a:xfrm>
            <a:off x="8339974" y="2419236"/>
            <a:ext cx="392361" cy="43043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18" descr="Image result for cross icons">
            <a:extLst>
              <a:ext uri="{FF2B5EF4-FFF2-40B4-BE49-F238E27FC236}">
                <a16:creationId xmlns:a16="http://schemas.microsoft.com/office/drawing/2014/main" id="{D792E57E-B4A3-4AB9-BE0B-8B1A9925A8A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97247" y="2883022"/>
            <a:ext cx="283559" cy="2835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cross icons">
            <a:extLst>
              <a:ext uri="{FF2B5EF4-FFF2-40B4-BE49-F238E27FC236}">
                <a16:creationId xmlns:a16="http://schemas.microsoft.com/office/drawing/2014/main" id="{212310B1-E2E5-4E31-A435-BC1B1CC0834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9165415" y="3557690"/>
            <a:ext cx="283559" cy="2835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8" descr="Image result for cross icons">
            <a:extLst>
              <a:ext uri="{FF2B5EF4-FFF2-40B4-BE49-F238E27FC236}">
                <a16:creationId xmlns:a16="http://schemas.microsoft.com/office/drawing/2014/main" id="{C621DBF2-8937-4A02-8EAF-931684ECC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207439" y="3563331"/>
            <a:ext cx="283559" cy="28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44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6"/>
                                        </p:tgtEl>
                                        <p:attrNameLst>
                                          <p:attrName>style.visibility</p:attrName>
                                        </p:attrNameLst>
                                      </p:cBhvr>
                                      <p:to>
                                        <p:strVal val="visible"/>
                                      </p:to>
                                    </p:set>
                                    <p:animEffect transition="in" filter="fade">
                                      <p:cBhvr>
                                        <p:cTn id="16" dur="500"/>
                                        <p:tgtEl>
                                          <p:spTgt spid="205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56" grpId="0"/>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349825" y="1150879"/>
            <a:ext cx="793277" cy="3040013"/>
          </a:xfrm>
          <a:prstGeom prst="rect">
            <a:avLst/>
          </a:prstGeom>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100" b="1" kern="0" dirty="0">
                <a:solidFill>
                  <a:srgbClr val="000000"/>
                </a:solidFill>
                <a:latin typeface="Calibri" pitchFamily="34" charset="0"/>
              </a:rPr>
              <a:t>Enterprise Portal</a:t>
            </a:r>
          </a:p>
        </p:txBody>
      </p:sp>
      <p:sp>
        <p:nvSpPr>
          <p:cNvPr id="32" name="Rectangle 31"/>
          <p:cNvSpPr/>
          <p:nvPr/>
        </p:nvSpPr>
        <p:spPr>
          <a:xfrm>
            <a:off x="1219891" y="1161889"/>
            <a:ext cx="10419940" cy="5627824"/>
          </a:xfrm>
          <a:prstGeom prst="rect">
            <a:avLst/>
          </a:prstGeom>
        </p:spPr>
        <p:txBody>
          <a:bodyPr wrap="square">
            <a:spAutoFit/>
          </a:bodyPr>
          <a:lstStyle/>
          <a:p>
            <a:pPr defTabSz="914225">
              <a:spcAft>
                <a:spcPts val="600"/>
              </a:spcAft>
              <a:defRPr/>
            </a:pPr>
            <a:r>
              <a:rPr lang="en-US" sz="1400" b="1" kern="0" dirty="0">
                <a:solidFill>
                  <a:srgbClr val="000000">
                    <a:alpha val="99000"/>
                  </a:srgbClr>
                </a:solidFill>
                <a:latin typeface="Segoe UI" panose="020B0502040204020203" pitchFamily="34" charset="0"/>
              </a:rPr>
              <a:t>Enterprise Administrator : </a:t>
            </a:r>
            <a:r>
              <a:rPr lang="en-US" sz="1400" b="1" kern="0" dirty="0">
                <a:solidFill>
                  <a:srgbClr val="000000">
                    <a:alpha val="99000"/>
                  </a:srgbClr>
                </a:solidFill>
                <a:latin typeface="Segoe UI" panose="020B0502040204020203" pitchFamily="34" charset="0"/>
                <a:hlinkClick r:id="rId3"/>
              </a:rPr>
              <a:t>https://ea.azure.com</a:t>
            </a:r>
            <a:r>
              <a:rPr lang="en-US" sz="1400" b="1" kern="0" dirty="0">
                <a:solidFill>
                  <a:srgbClr val="000000">
                    <a:alpha val="99000"/>
                  </a:srgbClr>
                </a:solidFill>
                <a:latin typeface="Segoe UI" panose="020B0502040204020203" pitchFamily="34" charset="0"/>
              </a:rPr>
              <a: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other Enterprise and Department Administrators,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Departments,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or associate Accounts to the Enrollment,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usage and charges data across all Accounts and Subscriptions</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the monetary commitment balance associated to the Enrollment.  </a:t>
            </a:r>
          </a:p>
          <a:p>
            <a:pPr defTabSz="914225">
              <a:spcAft>
                <a:spcPts val="600"/>
              </a:spcAft>
              <a:defRPr/>
            </a:pPr>
            <a:r>
              <a:rPr lang="en-US" sz="1000" kern="0" dirty="0">
                <a:solidFill>
                  <a:srgbClr val="000000">
                    <a:alpha val="99000"/>
                  </a:srgbClr>
                </a:solidFill>
                <a:latin typeface="Segoe UI" panose="020B0502040204020203" pitchFamily="34" charset="0"/>
              </a:rPr>
              <a:t>There is no limit to the number of Enterprise Administrators on an Enrollment. </a:t>
            </a:r>
          </a:p>
          <a:p>
            <a:pPr defTabSz="914225">
              <a:spcAft>
                <a:spcPts val="600"/>
              </a:spcAft>
              <a:defRPr/>
            </a:pPr>
            <a:r>
              <a:rPr lang="en-US" sz="1400" b="1" kern="0" dirty="0">
                <a:solidFill>
                  <a:srgbClr val="000000">
                    <a:alpha val="99000"/>
                  </a:srgbClr>
                </a:solidFill>
                <a:latin typeface="Segoe UI" panose="020B0502040204020203" pitchFamily="34" charset="0"/>
              </a:rPr>
              <a:t>Department Administrator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Edit their department name and cost center,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Manage department admins,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accounts to the enrollment and their departments,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Remove accounts from their departments</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Department charges if enabled by the Enterprise Admin.</a:t>
            </a:r>
          </a:p>
          <a:p>
            <a:pPr defTabSz="914225">
              <a:spcAft>
                <a:spcPts val="600"/>
              </a:spcAft>
              <a:defRPr/>
            </a:pPr>
            <a:r>
              <a:rPr lang="en-US" sz="1400" b="1" kern="0" dirty="0">
                <a:solidFill>
                  <a:srgbClr val="000000">
                    <a:alpha val="99000"/>
                  </a:srgbClr>
                </a:solidFill>
                <a:latin typeface="Segoe UI" panose="020B0502040204020203" pitchFamily="34" charset="0"/>
              </a:rPr>
              <a:t>Account Owner : </a:t>
            </a:r>
            <a:r>
              <a:rPr lang="en-US" sz="1400" b="1" kern="0" dirty="0">
                <a:solidFill>
                  <a:srgbClr val="000000">
                    <a:alpha val="99000"/>
                  </a:srgbClr>
                </a:solidFill>
                <a:latin typeface="Segoe UI" panose="020B0502040204020203" pitchFamily="34" charset="0"/>
                <a:hlinkClick r:id="rId4"/>
              </a:rPr>
              <a:t>https://account.windowsazure.com</a:t>
            </a:r>
            <a:r>
              <a:rPr lang="en-US" sz="1400" b="1" kern="0" dirty="0">
                <a:solidFill>
                  <a:srgbClr val="000000">
                    <a:alpha val="99000"/>
                  </a:srgbClr>
                </a:solidFill>
                <a:latin typeface="Segoe UI" panose="020B0502040204020203" pitchFamily="34" charset="0"/>
              </a:rPr>
              <a: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Subscriptions for their Account,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Update the Service Administrator and Co-Administrator for an individual  Subscription,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usage data for their Account,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Account charges if enabled by the Enterprise Administrator.  </a:t>
            </a:r>
          </a:p>
          <a:p>
            <a:pPr defTabSz="914225">
              <a:spcAft>
                <a:spcPts val="600"/>
              </a:spcAft>
              <a:defRPr/>
            </a:pPr>
            <a:r>
              <a:rPr lang="en-US" sz="1200" kern="0" dirty="0">
                <a:solidFill>
                  <a:srgbClr val="000000">
                    <a:alpha val="99000"/>
                  </a:srgbClr>
                </a:solidFill>
                <a:latin typeface="Segoe UI" panose="020B0502040204020203" pitchFamily="34" charset="0"/>
              </a:rPr>
              <a:t>The Account Owner will not have visibility of the monetary commitment balance unless they also have Enterprise Administrator rights.</a:t>
            </a:r>
          </a:p>
          <a:p>
            <a:pPr defTabSz="914225">
              <a:spcAft>
                <a:spcPts val="600"/>
              </a:spcAft>
              <a:defRPr/>
            </a:pPr>
            <a:r>
              <a:rPr lang="en-US" sz="1400" b="1" kern="0" dirty="0">
                <a:solidFill>
                  <a:srgbClr val="000000">
                    <a:alpha val="99000"/>
                  </a:srgbClr>
                </a:solidFill>
                <a:latin typeface="Segoe UI" panose="020B0502040204020203" pitchFamily="34" charset="0"/>
              </a:rPr>
              <a:t>Service Administrator : </a:t>
            </a:r>
            <a:r>
              <a:rPr lang="en-US" sz="1400" b="1" kern="0" dirty="0">
                <a:solidFill>
                  <a:srgbClr val="000000">
                    <a:alpha val="99000"/>
                  </a:srgbClr>
                </a:solidFill>
                <a:latin typeface="Segoe UI" panose="020B0502040204020203" pitchFamily="34" charset="0"/>
                <a:hlinkClick r:id="rId5"/>
              </a:rPr>
              <a:t>https://portal.azure.com</a:t>
            </a:r>
            <a:r>
              <a:rPr lang="en-US" sz="1400" b="1" kern="0" dirty="0">
                <a:solidFill>
                  <a:srgbClr val="000000">
                    <a:alpha val="99000"/>
                  </a:srgbClr>
                </a:solidFill>
                <a:latin typeface="Segoe UI" panose="020B0502040204020203" pitchFamily="34" charset="0"/>
              </a:rPr>
              <a: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Access and manage Subscriptions and development projects within the Azure Management Portal. </a:t>
            </a:r>
          </a:p>
          <a:p>
            <a:pPr defTabSz="914225">
              <a:spcAft>
                <a:spcPts val="600"/>
              </a:spcAft>
              <a:defRPr/>
            </a:pPr>
            <a:r>
              <a:rPr lang="en-US" sz="1200" kern="0" dirty="0">
                <a:solidFill>
                  <a:srgbClr val="000000">
                    <a:alpha val="99000"/>
                  </a:srgbClr>
                </a:solidFill>
                <a:latin typeface="Segoe UI" panose="020B0502040204020203" pitchFamily="34" charset="0"/>
              </a:rPr>
              <a:t>The Service Administrator does not have access to the Enterprise Portal unless they also have one of the other two roles.  </a:t>
            </a:r>
          </a:p>
          <a:p>
            <a:pPr defTabSz="914225">
              <a:spcAft>
                <a:spcPts val="600"/>
              </a:spcAft>
              <a:defRPr/>
            </a:pPr>
            <a:r>
              <a:rPr lang="en-US" sz="1200" kern="0" dirty="0">
                <a:solidFill>
                  <a:srgbClr val="000000">
                    <a:alpha val="99000"/>
                  </a:srgbClr>
                </a:solidFill>
                <a:latin typeface="Segoe UI" panose="020B0502040204020203" pitchFamily="34" charset="0"/>
              </a:rPr>
              <a:t>Subscription roles can be set using Role Based Access with roles defined in Azure Active Directory</a:t>
            </a:r>
          </a:p>
        </p:txBody>
      </p:sp>
      <p:sp>
        <p:nvSpPr>
          <p:cNvPr id="5" name="Rectangle 4"/>
          <p:cNvSpPr/>
          <p:nvPr/>
        </p:nvSpPr>
        <p:spPr bwMode="auto">
          <a:xfrm>
            <a:off x="349826" y="4339017"/>
            <a:ext cx="793277" cy="1299469"/>
          </a:xfrm>
          <a:prstGeom prst="rect">
            <a:avLst/>
          </a:prstGeom>
          <a:gradFill>
            <a:gsLst>
              <a:gs pos="0">
                <a:srgbClr val="8488C4"/>
              </a:gs>
              <a:gs pos="53000">
                <a:srgbClr val="D4DEFF"/>
              </a:gs>
              <a:gs pos="83000">
                <a:srgbClr val="D4DEFF"/>
              </a:gs>
              <a:gs pos="100000">
                <a:srgbClr val="96AB94"/>
              </a:gs>
            </a:gsLst>
            <a:lin ang="5400000" scaled="0"/>
          </a:gradFill>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100" b="1" kern="0" dirty="0">
                <a:solidFill>
                  <a:srgbClr val="000000"/>
                </a:solidFill>
                <a:latin typeface="Calibri" pitchFamily="34" charset="0"/>
              </a:rPr>
              <a:t>Account Portal</a:t>
            </a:r>
          </a:p>
        </p:txBody>
      </p:sp>
      <p:sp>
        <p:nvSpPr>
          <p:cNvPr id="6" name="Rectangle 5"/>
          <p:cNvSpPr/>
          <p:nvPr/>
        </p:nvSpPr>
        <p:spPr bwMode="auto">
          <a:xfrm>
            <a:off x="349826" y="5790865"/>
            <a:ext cx="793277" cy="914270"/>
          </a:xfrm>
          <a:prstGeom prst="rect">
            <a:avLst/>
          </a:prstGeom>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100" b="1" kern="0" dirty="0" err="1">
                <a:solidFill>
                  <a:srgbClr val="000000"/>
                </a:solidFill>
                <a:latin typeface="Calibri" pitchFamily="34" charset="0"/>
              </a:rPr>
              <a:t>Mgmt</a:t>
            </a:r>
            <a:r>
              <a:rPr lang="en-US" sz="1100" b="1" kern="0" dirty="0">
                <a:solidFill>
                  <a:srgbClr val="000000"/>
                </a:solidFill>
                <a:latin typeface="Calibri" pitchFamily="34" charset="0"/>
              </a:rPr>
              <a:t> Portal</a:t>
            </a:r>
          </a:p>
        </p:txBody>
      </p:sp>
      <p:sp>
        <p:nvSpPr>
          <p:cNvPr id="2" name="Title 1"/>
          <p:cNvSpPr>
            <a:spLocks noGrp="1"/>
          </p:cNvSpPr>
          <p:nvPr>
            <p:ph type="title" idx="4294967295"/>
          </p:nvPr>
        </p:nvSpPr>
        <p:spPr>
          <a:xfrm>
            <a:off x="865" y="138580"/>
            <a:ext cx="11172829" cy="666655"/>
          </a:xfrm>
        </p:spPr>
        <p:txBody>
          <a:bodyPr>
            <a:noAutofit/>
          </a:bodyPr>
          <a:lstStyle/>
          <a:p>
            <a:pPr algn="ctr"/>
            <a:r>
              <a:rPr lang="en-US" sz="3600" dirty="0">
                <a:solidFill>
                  <a:schemeClr val="accent1"/>
                </a:solidFill>
                <a:latin typeface="Segoe UI Light" panose="020B0502040204020203" pitchFamily="34" charset="0"/>
                <a:cs typeface="Segoe UI Light" panose="020B0502040204020203" pitchFamily="34" charset="0"/>
              </a:rPr>
              <a:t>Enterprise Azure Roles and Portals</a:t>
            </a:r>
          </a:p>
        </p:txBody>
      </p:sp>
      <p:grpSp>
        <p:nvGrpSpPr>
          <p:cNvPr id="8" name="Group 7"/>
          <p:cNvGrpSpPr/>
          <p:nvPr/>
        </p:nvGrpSpPr>
        <p:grpSpPr>
          <a:xfrm>
            <a:off x="5913688" y="1785555"/>
            <a:ext cx="5928486" cy="2829870"/>
            <a:chOff x="5878954" y="786089"/>
            <a:chExt cx="5929327" cy="2830272"/>
          </a:xfrm>
        </p:grpSpPr>
        <p:sp>
          <p:nvSpPr>
            <p:cNvPr id="35" name="Rounded Rectangle 4"/>
            <p:cNvSpPr/>
            <p:nvPr/>
          </p:nvSpPr>
          <p:spPr>
            <a:xfrm>
              <a:off x="9204159" y="786089"/>
              <a:ext cx="1185265" cy="369603"/>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Enterprise Enrollment</a:t>
              </a:r>
            </a:p>
          </p:txBody>
        </p:sp>
        <p:sp>
          <p:nvSpPr>
            <p:cNvPr id="39" name="Rounded Rectangle 7"/>
            <p:cNvSpPr/>
            <p:nvPr/>
          </p:nvSpPr>
          <p:spPr>
            <a:xfrm>
              <a:off x="6704453" y="2344679"/>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A</a:t>
              </a:r>
            </a:p>
          </p:txBody>
        </p:sp>
        <p:sp>
          <p:nvSpPr>
            <p:cNvPr id="43" name="Rounded Rectangle 10"/>
            <p:cNvSpPr/>
            <p:nvPr/>
          </p:nvSpPr>
          <p:spPr>
            <a:xfrm>
              <a:off x="5878954"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1</a:t>
              </a:r>
            </a:p>
          </p:txBody>
        </p:sp>
        <p:sp>
          <p:nvSpPr>
            <p:cNvPr id="47" name="Rounded Rectangle 13"/>
            <p:cNvSpPr/>
            <p:nvPr/>
          </p:nvSpPr>
          <p:spPr>
            <a:xfrm>
              <a:off x="7450611"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2</a:t>
              </a:r>
            </a:p>
          </p:txBody>
        </p:sp>
        <p:sp>
          <p:nvSpPr>
            <p:cNvPr id="55" name="Rounded Rectangle 19"/>
            <p:cNvSpPr/>
            <p:nvPr/>
          </p:nvSpPr>
          <p:spPr>
            <a:xfrm>
              <a:off x="9022268"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3</a:t>
              </a:r>
            </a:p>
          </p:txBody>
        </p:sp>
        <p:sp>
          <p:nvSpPr>
            <p:cNvPr id="56" name="Rounded Rectangle 7"/>
            <p:cNvSpPr/>
            <p:nvPr/>
          </p:nvSpPr>
          <p:spPr>
            <a:xfrm>
              <a:off x="9022267" y="2345717"/>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B</a:t>
              </a:r>
            </a:p>
          </p:txBody>
        </p:sp>
        <p:sp>
          <p:nvSpPr>
            <p:cNvPr id="57" name="Right Brace 56"/>
            <p:cNvSpPr/>
            <p:nvPr/>
          </p:nvSpPr>
          <p:spPr>
            <a:xfrm rot="16200000">
              <a:off x="8083890" y="803390"/>
              <a:ext cx="675250" cy="2384476"/>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58" name="Right Brace 57"/>
            <p:cNvSpPr/>
            <p:nvPr/>
          </p:nvSpPr>
          <p:spPr>
            <a:xfrm rot="16200000">
              <a:off x="6936216" y="2205437"/>
              <a:ext cx="586123" cy="1572900"/>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cxnSp>
          <p:nvCxnSpPr>
            <p:cNvPr id="60" name="Straight Connector 59"/>
            <p:cNvCxnSpPr/>
            <p:nvPr/>
          </p:nvCxnSpPr>
          <p:spPr>
            <a:xfrm>
              <a:off x="9615156" y="2652419"/>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ounded Rectangle 7"/>
            <p:cNvSpPr/>
            <p:nvPr/>
          </p:nvSpPr>
          <p:spPr>
            <a:xfrm>
              <a:off x="7802768"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Department A </a:t>
              </a:r>
            </a:p>
          </p:txBody>
        </p:sp>
        <p:sp>
          <p:nvSpPr>
            <p:cNvPr id="26" name="Rounded Rectangle 7"/>
            <p:cNvSpPr/>
            <p:nvPr/>
          </p:nvSpPr>
          <p:spPr>
            <a:xfrm>
              <a:off x="10623016" y="2367083"/>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C</a:t>
              </a:r>
            </a:p>
          </p:txBody>
        </p:sp>
        <p:sp>
          <p:nvSpPr>
            <p:cNvPr id="27" name="Rounded Rectangle 19"/>
            <p:cNvSpPr/>
            <p:nvPr/>
          </p:nvSpPr>
          <p:spPr>
            <a:xfrm>
              <a:off x="10623016"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4</a:t>
              </a:r>
            </a:p>
          </p:txBody>
        </p:sp>
        <p:cxnSp>
          <p:nvCxnSpPr>
            <p:cNvPr id="29" name="Straight Connector 28"/>
            <p:cNvCxnSpPr/>
            <p:nvPr/>
          </p:nvCxnSpPr>
          <p:spPr>
            <a:xfrm>
              <a:off x="11174413" y="2682398"/>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ight Brace 29"/>
            <p:cNvSpPr/>
            <p:nvPr/>
          </p:nvSpPr>
          <p:spPr>
            <a:xfrm rot="16200000">
              <a:off x="9585459" y="69047"/>
              <a:ext cx="422667" cy="2755243"/>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cxnSp>
          <p:nvCxnSpPr>
            <p:cNvPr id="31" name="Straight Connector 30"/>
            <p:cNvCxnSpPr/>
            <p:nvPr/>
          </p:nvCxnSpPr>
          <p:spPr>
            <a:xfrm flipH="1">
              <a:off x="11160436" y="1658002"/>
              <a:ext cx="13977" cy="7090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ounded Rectangle 7"/>
            <p:cNvSpPr/>
            <p:nvPr/>
          </p:nvSpPr>
          <p:spPr>
            <a:xfrm>
              <a:off x="10623016"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Department B</a:t>
              </a:r>
            </a:p>
          </p:txBody>
        </p:sp>
      </p:grpSp>
    </p:spTree>
    <p:extLst>
      <p:ext uri="{BB962C8B-B14F-4D97-AF65-F5344CB8AC3E}">
        <p14:creationId xmlns:p14="http://schemas.microsoft.com/office/powerpoint/2010/main" val="48501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Subscription Setup Methodology</a:t>
            </a:r>
          </a:p>
        </p:txBody>
      </p:sp>
      <p:sp>
        <p:nvSpPr>
          <p:cNvPr id="9" name="TextBox 8"/>
          <p:cNvSpPr txBox="1"/>
          <p:nvPr/>
        </p:nvSpPr>
        <p:spPr>
          <a:xfrm>
            <a:off x="510909" y="1922979"/>
            <a:ext cx="5092792" cy="3943772"/>
          </a:xfrm>
          <a:prstGeom prst="rect">
            <a:avLst/>
          </a:prstGeom>
          <a:noFill/>
        </p:spPr>
        <p:txBody>
          <a:bodyPr wrap="square" rtlCol="0">
            <a:spAutoFit/>
          </a:bodyPr>
          <a:lstStyle/>
          <a:p>
            <a:pPr marL="0" lvl="1" defTabSz="914225" fontAlgn="base">
              <a:lnSpc>
                <a:spcPct val="110000"/>
              </a:lnSpc>
              <a:spcBef>
                <a:spcPts val="600"/>
              </a:spcBef>
              <a:spcAft>
                <a:spcPts val="600"/>
              </a:spcAft>
              <a:buClr>
                <a:srgbClr val="FFFFFF"/>
              </a:buClr>
              <a:buSzPct val="100000"/>
              <a:defRPr/>
            </a:pPr>
            <a:r>
              <a:rPr lang="en-US" sz="2000" kern="0" dirty="0">
                <a:solidFill>
                  <a:srgbClr val="000000"/>
                </a:solidFill>
                <a:latin typeface="Segoe UI" panose="020B0502040204020203" pitchFamily="34" charset="0"/>
              </a:rPr>
              <a:t>Only the Account Owner has the ability to create Subscriptions. Subscriptions may have any combination of services associated to them. </a:t>
            </a:r>
          </a:p>
          <a:p>
            <a:pPr marL="0" lvl="1" defTabSz="914225" fontAlgn="base">
              <a:lnSpc>
                <a:spcPct val="110000"/>
              </a:lnSpc>
              <a:spcBef>
                <a:spcPts val="600"/>
              </a:spcBef>
              <a:spcAft>
                <a:spcPts val="600"/>
              </a:spcAft>
              <a:buClr>
                <a:srgbClr val="FFFFFF"/>
              </a:buClr>
              <a:buSzPct val="100000"/>
              <a:defRPr/>
            </a:pPr>
            <a:r>
              <a:rPr lang="en-US" sz="2000" kern="0" dirty="0">
                <a:solidFill>
                  <a:srgbClr val="000000"/>
                </a:solidFill>
                <a:latin typeface="Segoe UI" panose="020B0502040204020203" pitchFamily="34" charset="0"/>
              </a:rPr>
              <a:t>Creating different Subscriptions for each environment of your applications and assigning a different Service Administrator and Co-Administrators to each subscription can be used to help control access to development projects and environments within your organization.</a:t>
            </a:r>
            <a:endParaRPr lang="en-US" kern="0" dirty="0">
              <a:solidFill>
                <a:srgbClr val="000000"/>
              </a:solidFill>
              <a:latin typeface="Segoe UI" panose="020B0502040204020203" pitchFamily="34" charset="0"/>
            </a:endParaRPr>
          </a:p>
        </p:txBody>
      </p:sp>
      <p:sp>
        <p:nvSpPr>
          <p:cNvPr id="13" name="Rounded Rectangle 4"/>
          <p:cNvSpPr/>
          <p:nvPr/>
        </p:nvSpPr>
        <p:spPr>
          <a:xfrm>
            <a:off x="7940339" y="1463320"/>
            <a:ext cx="1185097" cy="369551"/>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Enterprise</a:t>
            </a:r>
          </a:p>
        </p:txBody>
      </p:sp>
      <p:sp>
        <p:nvSpPr>
          <p:cNvPr id="14" name="Rounded Rectangle 7"/>
          <p:cNvSpPr/>
          <p:nvPr/>
        </p:nvSpPr>
        <p:spPr>
          <a:xfrm>
            <a:off x="6742021" y="2668159"/>
            <a:ext cx="1182805" cy="307696"/>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1</a:t>
            </a:r>
          </a:p>
        </p:txBody>
      </p:sp>
      <p:sp>
        <p:nvSpPr>
          <p:cNvPr id="15" name="Rounded Rectangle 10"/>
          <p:cNvSpPr/>
          <p:nvPr/>
        </p:nvSpPr>
        <p:spPr>
          <a:xfrm>
            <a:off x="5959607" y="3756028"/>
            <a:ext cx="1185097" cy="33757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Application 1</a:t>
            </a:r>
          </a:p>
        </p:txBody>
      </p:sp>
      <p:sp>
        <p:nvSpPr>
          <p:cNvPr id="16" name="Rounded Rectangle 13"/>
          <p:cNvSpPr/>
          <p:nvPr/>
        </p:nvSpPr>
        <p:spPr>
          <a:xfrm>
            <a:off x="7531040" y="3756028"/>
            <a:ext cx="1185097" cy="33757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Application 2</a:t>
            </a:r>
          </a:p>
        </p:txBody>
      </p:sp>
      <p:sp>
        <p:nvSpPr>
          <p:cNvPr id="17" name="Rounded Rectangle 19"/>
          <p:cNvSpPr/>
          <p:nvPr/>
        </p:nvSpPr>
        <p:spPr>
          <a:xfrm>
            <a:off x="9102475" y="3756027"/>
            <a:ext cx="1185097" cy="33751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Application 3</a:t>
            </a:r>
          </a:p>
        </p:txBody>
      </p:sp>
      <p:sp>
        <p:nvSpPr>
          <p:cNvPr id="18" name="Rounded Rectangle 7"/>
          <p:cNvSpPr/>
          <p:nvPr/>
        </p:nvSpPr>
        <p:spPr>
          <a:xfrm>
            <a:off x="9103620" y="2630225"/>
            <a:ext cx="1182805" cy="307696"/>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2</a:t>
            </a:r>
          </a:p>
        </p:txBody>
      </p:sp>
      <p:sp>
        <p:nvSpPr>
          <p:cNvPr id="19" name="Right Brace 18"/>
          <p:cNvSpPr/>
          <p:nvPr/>
        </p:nvSpPr>
        <p:spPr>
          <a:xfrm rot="16200000">
            <a:off x="8195308" y="1065962"/>
            <a:ext cx="675154" cy="2384138"/>
          </a:xfrm>
          <a:prstGeom prst="rightBrace">
            <a:avLst>
              <a:gd name="adj1" fmla="val 0"/>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0" name="Right Brace 19"/>
          <p:cNvSpPr/>
          <p:nvPr/>
        </p:nvSpPr>
        <p:spPr>
          <a:xfrm rot="16200000">
            <a:off x="7010274" y="2574511"/>
            <a:ext cx="632957" cy="1589422"/>
          </a:xfrm>
          <a:prstGeom prst="rightBrace">
            <a:avLst>
              <a:gd name="adj1" fmla="val 0"/>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cxnSp>
        <p:nvCxnSpPr>
          <p:cNvPr id="21" name="Straight Connector 20"/>
          <p:cNvCxnSpPr/>
          <p:nvPr/>
        </p:nvCxnSpPr>
        <p:spPr>
          <a:xfrm>
            <a:off x="9696818" y="3038678"/>
            <a:ext cx="0" cy="61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954925" y="4224639"/>
            <a:ext cx="1210069" cy="1509430"/>
          </a:xfrm>
          <a:prstGeom prst="rect">
            <a:avLst/>
          </a:prstGeom>
          <a:noFill/>
        </p:spPr>
        <p:txBody>
          <a:bodyPr wrap="square" rtlCol="0">
            <a:spAutoFit/>
          </a:bodyPr>
          <a:lstStyle/>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1- </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Development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2-</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Test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3-</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Staging </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4-</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Production</a:t>
            </a:r>
          </a:p>
        </p:txBody>
      </p:sp>
      <p:sp>
        <p:nvSpPr>
          <p:cNvPr id="23" name="TextBox 22"/>
          <p:cNvSpPr txBox="1"/>
          <p:nvPr/>
        </p:nvSpPr>
        <p:spPr>
          <a:xfrm>
            <a:off x="7530283" y="4224639"/>
            <a:ext cx="1210069" cy="388898"/>
          </a:xfrm>
          <a:prstGeom prst="rect">
            <a:avLst/>
          </a:prstGeom>
          <a:noFill/>
        </p:spPr>
        <p:txBody>
          <a:bodyPr wrap="square" rtlCol="0">
            <a:spAutoFit/>
          </a:bodyPr>
          <a:lstStyle/>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5- </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Development</a:t>
            </a:r>
          </a:p>
        </p:txBody>
      </p:sp>
      <p:sp>
        <p:nvSpPr>
          <p:cNvPr id="25" name="TextBox 24"/>
          <p:cNvSpPr txBox="1"/>
          <p:nvPr/>
        </p:nvSpPr>
        <p:spPr>
          <a:xfrm>
            <a:off x="9091575" y="4224639"/>
            <a:ext cx="1210069" cy="1509430"/>
          </a:xfrm>
          <a:prstGeom prst="rect">
            <a:avLst/>
          </a:prstGeom>
          <a:noFill/>
        </p:spPr>
        <p:txBody>
          <a:bodyPr wrap="square" rtlCol="0">
            <a:spAutoFit/>
          </a:bodyPr>
          <a:lstStyle/>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6- </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Development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7-</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Test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8-</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Staging </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9-</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Production</a:t>
            </a:r>
          </a:p>
        </p:txBody>
      </p:sp>
      <p:sp>
        <p:nvSpPr>
          <p:cNvPr id="24" name="Rounded Rectangle 4"/>
          <p:cNvSpPr/>
          <p:nvPr/>
        </p:nvSpPr>
        <p:spPr>
          <a:xfrm>
            <a:off x="7940339" y="2073256"/>
            <a:ext cx="1185097" cy="369551"/>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Department 1</a:t>
            </a:r>
          </a:p>
        </p:txBody>
      </p:sp>
    </p:spTree>
    <p:extLst>
      <p:ext uri="{BB962C8B-B14F-4D97-AF65-F5344CB8AC3E}">
        <p14:creationId xmlns:p14="http://schemas.microsoft.com/office/powerpoint/2010/main" val="15919631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8459" y="213689"/>
            <a:ext cx="8837947" cy="443135"/>
          </a:xfrm>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Department/Account Setup Methodology</a:t>
            </a:r>
          </a:p>
        </p:txBody>
      </p:sp>
      <p:grpSp>
        <p:nvGrpSpPr>
          <p:cNvPr id="3" name="Group 2"/>
          <p:cNvGrpSpPr/>
          <p:nvPr/>
        </p:nvGrpSpPr>
        <p:grpSpPr>
          <a:xfrm>
            <a:off x="848338" y="1855729"/>
            <a:ext cx="10568154" cy="3571647"/>
            <a:chOff x="977684" y="1838046"/>
            <a:chExt cx="10142190" cy="3427687"/>
          </a:xfrm>
        </p:grpSpPr>
        <p:sp>
          <p:nvSpPr>
            <p:cNvPr id="108" name="Rectangle 107"/>
            <p:cNvSpPr/>
            <p:nvPr/>
          </p:nvSpPr>
          <p:spPr>
            <a:xfrm>
              <a:off x="977684" y="2394322"/>
              <a:ext cx="10141864"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5" name="Rectangle 14"/>
            <p:cNvSpPr/>
            <p:nvPr/>
          </p:nvSpPr>
          <p:spPr>
            <a:xfrm>
              <a:off x="981919" y="3106031"/>
              <a:ext cx="10128948"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5" name="Rectangle 84"/>
            <p:cNvSpPr/>
            <p:nvPr/>
          </p:nvSpPr>
          <p:spPr>
            <a:xfrm>
              <a:off x="990600" y="4576813"/>
              <a:ext cx="10103117" cy="688920"/>
            </a:xfrm>
            <a:prstGeom prst="rect">
              <a:avLst/>
            </a:prstGeom>
            <a:gradFill flip="none" rotWithShape="1">
              <a:gsLst>
                <a:gs pos="0">
                  <a:schemeClr val="accent1">
                    <a:lumMod val="20000"/>
                    <a:lumOff val="80000"/>
                    <a:shade val="30000"/>
                    <a:satMod val="115000"/>
                  </a:schemeClr>
                </a:gs>
                <a:gs pos="28000">
                  <a:schemeClr val="accent1">
                    <a:lumMod val="20000"/>
                    <a:lumOff val="80000"/>
                    <a:shade val="67500"/>
                    <a:satMod val="115000"/>
                  </a:schemeClr>
                </a:gs>
                <a:gs pos="96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0" name="Rectangle 79"/>
            <p:cNvSpPr/>
            <p:nvPr/>
          </p:nvSpPr>
          <p:spPr>
            <a:xfrm>
              <a:off x="977684" y="3823461"/>
              <a:ext cx="10128948" cy="710311"/>
            </a:xfrm>
            <a:prstGeom prst="rect">
              <a:avLst/>
            </a:prstGeom>
            <a:gradFill flip="none" rotWithShape="1">
              <a:gsLst>
                <a:gs pos="0">
                  <a:schemeClr val="accent1">
                    <a:lumMod val="20000"/>
                    <a:lumOff val="80000"/>
                    <a:shade val="30000"/>
                    <a:satMod val="115000"/>
                  </a:schemeClr>
                </a:gs>
                <a:gs pos="70000">
                  <a:schemeClr val="accent1">
                    <a:lumMod val="20000"/>
                    <a:lumOff val="80000"/>
                    <a:shade val="67500"/>
                    <a:satMod val="115000"/>
                  </a:schemeClr>
                </a:gs>
                <a:gs pos="100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31" name="Group 130"/>
            <p:cNvGrpSpPr/>
            <p:nvPr/>
          </p:nvGrpSpPr>
          <p:grpSpPr>
            <a:xfrm>
              <a:off x="5248828" y="2552284"/>
              <a:ext cx="2566026" cy="2589747"/>
              <a:chOff x="1911604" y="3313944"/>
              <a:chExt cx="2566026" cy="2589747"/>
            </a:xfrm>
          </p:grpSpPr>
          <p:sp>
            <p:nvSpPr>
              <p:cNvPr id="134"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135"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36"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Aerospace</a:t>
                </a:r>
              </a:p>
            </p:txBody>
          </p:sp>
          <p:sp>
            <p:nvSpPr>
              <p:cNvPr id="137"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Auto</a:t>
                </a:r>
              </a:p>
            </p:txBody>
          </p:sp>
          <p:sp>
            <p:nvSpPr>
              <p:cNvPr id="141"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42"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1</a:t>
                </a:r>
              </a:p>
            </p:txBody>
          </p:sp>
          <p:sp>
            <p:nvSpPr>
              <p:cNvPr id="143"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2</a:t>
                </a:r>
              </a:p>
            </p:txBody>
          </p:sp>
          <p:sp>
            <p:nvSpPr>
              <p:cNvPr id="144"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3</a:t>
                </a:r>
              </a:p>
            </p:txBody>
          </p:sp>
          <p:cxnSp>
            <p:nvCxnSpPr>
              <p:cNvPr id="145"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Car</a:t>
                </a:r>
              </a:p>
            </p:txBody>
          </p:sp>
          <p:sp>
            <p:nvSpPr>
              <p:cNvPr id="14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Plane</a:t>
                </a:r>
              </a:p>
            </p:txBody>
          </p:sp>
          <p:cxnSp>
            <p:nvCxnSpPr>
              <p:cNvPr id="150"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194842" y="2552284"/>
              <a:ext cx="2558950" cy="2575315"/>
              <a:chOff x="1918679" y="3313944"/>
              <a:chExt cx="2558950" cy="2575315"/>
            </a:xfrm>
          </p:grpSpPr>
          <p:sp>
            <p:nvSpPr>
              <p:cNvPr id="89"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90"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1"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Europe</a:t>
                </a:r>
              </a:p>
            </p:txBody>
          </p:sp>
          <p:sp>
            <p:nvSpPr>
              <p:cNvPr id="92"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North America</a:t>
                </a:r>
              </a:p>
            </p:txBody>
          </p:sp>
          <p:sp>
            <p:nvSpPr>
              <p:cNvPr id="9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a:t>
                </a:r>
              </a:p>
            </p:txBody>
          </p:sp>
          <p:sp>
            <p:nvSpPr>
              <p:cNvPr id="9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2</a:t>
                </a:r>
              </a:p>
            </p:txBody>
          </p:sp>
          <p:sp>
            <p:nvSpPr>
              <p:cNvPr id="9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kern="0">
                    <a:solidFill>
                      <a:srgbClr val="FFFFFF">
                        <a:alpha val="99000"/>
                      </a:srgbClr>
                    </a:solidFill>
                    <a:latin typeface="Segoe UI"/>
                  </a:rPr>
                  <a:t> </a:t>
                </a:r>
                <a:r>
                  <a:rPr lang="en-US" sz="1000" b="1" kern="0">
                    <a:solidFill>
                      <a:srgbClr val="FFFFFF">
                        <a:alpha val="99000"/>
                      </a:srgbClr>
                    </a:solidFill>
                    <a:latin typeface="Segoe UI"/>
                  </a:rPr>
                  <a:t>Project 3</a:t>
                </a:r>
                <a:endParaRPr lang="en-US" sz="1000" b="1" kern="0" dirty="0">
                  <a:solidFill>
                    <a:srgbClr val="FFFFFF">
                      <a:alpha val="99000"/>
                    </a:srgbClr>
                  </a:solidFill>
                  <a:latin typeface="Segoe UI"/>
                </a:endParaRPr>
              </a:p>
            </p:txBody>
          </p:sp>
          <p:cxnSp>
            <p:nvCxnSpPr>
              <p:cNvPr id="10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3"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Ted Bear</a:t>
                </a:r>
              </a:p>
            </p:txBody>
          </p:sp>
          <p:sp>
            <p:nvSpPr>
              <p:cNvPr id="104"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Grace Ma</a:t>
                </a:r>
              </a:p>
            </p:txBody>
          </p:sp>
          <p:cxnSp>
            <p:nvCxnSpPr>
              <p:cNvPr id="106"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37791" y="2077587"/>
              <a:ext cx="3880860" cy="3090416"/>
              <a:chOff x="596769" y="2821576"/>
              <a:chExt cx="3880860" cy="3090416"/>
            </a:xfrm>
          </p:grpSpPr>
          <p:sp>
            <p:nvSpPr>
              <p:cNvPr id="19"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20"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1"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Marketing</a:t>
                </a:r>
              </a:p>
            </p:txBody>
          </p:sp>
          <p:sp>
            <p:nvSpPr>
              <p:cNvPr id="23"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Finance</a:t>
                </a:r>
              </a:p>
            </p:txBody>
          </p:sp>
          <p:sp>
            <p:nvSpPr>
              <p:cNvPr id="7" name="TextBox 6"/>
              <p:cNvSpPr txBox="1"/>
              <p:nvPr/>
            </p:nvSpPr>
            <p:spPr>
              <a:xfrm>
                <a:off x="601883" y="3203940"/>
                <a:ext cx="67263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Enterprise</a:t>
                </a:r>
              </a:p>
            </p:txBody>
          </p:sp>
          <p:sp>
            <p:nvSpPr>
              <p:cNvPr id="32"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34"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Dev</a:t>
                </a:r>
              </a:p>
            </p:txBody>
          </p:sp>
          <p:sp>
            <p:nvSpPr>
              <p:cNvPr id="36"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Test</a:t>
                </a:r>
              </a:p>
            </p:txBody>
          </p:sp>
          <p:sp>
            <p:nvSpPr>
              <p:cNvPr id="37"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Production Web Sites</a:t>
                </a:r>
              </a:p>
            </p:txBody>
          </p:sp>
          <p:cxnSp>
            <p:nvCxnSpPr>
              <p:cNvPr id="12"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02008" y="2821576"/>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81"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Joe Smith</a:t>
                </a:r>
              </a:p>
            </p:txBody>
          </p:sp>
          <p:sp>
            <p:nvSpPr>
              <p:cNvPr id="82"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Jane Doe</a:t>
                </a:r>
              </a:p>
            </p:txBody>
          </p:sp>
          <p:cxnSp>
            <p:nvCxnSpPr>
              <p:cNvPr id="5" name="Straight Connector 4"/>
              <p:cNvCxnSpPr>
                <a:endCxn id="81"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769" y="5411868"/>
                <a:ext cx="898858" cy="177238"/>
              </a:xfrm>
              <a:prstGeom prst="rect">
                <a:avLst/>
              </a:prstGeom>
              <a:noFill/>
            </p:spPr>
            <p:txBody>
              <a:bodyPr wrap="none" lIns="0" tIns="0" rIns="0" bIns="0" rtlCol="0">
                <a:spAutoFit/>
              </a:bodyPr>
              <a:lstStyle/>
              <a:p>
                <a:pPr defTabSz="914225">
                  <a:defRPr/>
                </a:pPr>
                <a:r>
                  <a:rPr lang="en-US" sz="1200" kern="0" dirty="0">
                    <a:solidFill>
                      <a:srgbClr val="000000">
                        <a:alpha val="99000"/>
                      </a:srgbClr>
                    </a:solidFill>
                    <a:latin typeface="Segoe UI Semibold" pitchFamily="34" charset="0"/>
                  </a:rPr>
                  <a:t>Subscriptions</a:t>
                </a:r>
              </a:p>
            </p:txBody>
          </p:sp>
        </p:grpSp>
        <p:sp>
          <p:nvSpPr>
            <p:cNvPr id="9" name="Rectangle 8"/>
            <p:cNvSpPr/>
            <p:nvPr/>
          </p:nvSpPr>
          <p:spPr bwMode="auto">
            <a:xfrm rot="5400000">
              <a:off x="6247091" y="-2416418"/>
              <a:ext cx="601565" cy="9144001"/>
            </a:xfrm>
            <a:prstGeom prst="rect">
              <a:avLst/>
            </a:prstGeom>
            <a:gradFill flip="none" rotWithShape="1">
              <a:gsLst>
                <a:gs pos="0">
                  <a:schemeClr val="tx2">
                    <a:lumMod val="40000"/>
                    <a:lumOff val="60000"/>
                  </a:schemeClr>
                </a:gs>
                <a:gs pos="100000">
                  <a:schemeClr val="tx2">
                    <a:lumMod val="60000"/>
                    <a:lumOff val="40000"/>
                  </a:scheme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kern="0" dirty="0">
                <a:gradFill>
                  <a:gsLst>
                    <a:gs pos="0">
                      <a:srgbClr val="292929"/>
                    </a:gs>
                    <a:gs pos="88000">
                      <a:srgbClr val="292929"/>
                    </a:gs>
                  </a:gsLst>
                  <a:lin ang="5400000" scaled="0"/>
                </a:gradFill>
                <a:latin typeface="Segoe UI"/>
              </a:endParaRPr>
            </a:p>
          </p:txBody>
        </p:sp>
        <p:sp>
          <p:nvSpPr>
            <p:cNvPr id="44" name="TextBox 43"/>
            <p:cNvSpPr txBox="1"/>
            <p:nvPr/>
          </p:nvSpPr>
          <p:spPr>
            <a:xfrm>
              <a:off x="5593645" y="1999114"/>
              <a:ext cx="1907809"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Business Division</a:t>
              </a:r>
            </a:p>
          </p:txBody>
        </p:sp>
        <p:sp>
          <p:nvSpPr>
            <p:cNvPr id="45" name="TextBox 44"/>
            <p:cNvSpPr txBox="1"/>
            <p:nvPr/>
          </p:nvSpPr>
          <p:spPr>
            <a:xfrm>
              <a:off x="8759309" y="2031082"/>
              <a:ext cx="1287961"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Geographic</a:t>
              </a:r>
            </a:p>
          </p:txBody>
        </p:sp>
        <p:sp>
          <p:nvSpPr>
            <p:cNvPr id="130" name="TextBox 129"/>
            <p:cNvSpPr txBox="1"/>
            <p:nvPr/>
          </p:nvSpPr>
          <p:spPr>
            <a:xfrm>
              <a:off x="3027738" y="1999113"/>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101" name="TextBox 100"/>
            <p:cNvSpPr txBox="1"/>
            <p:nvPr/>
          </p:nvSpPr>
          <p:spPr>
            <a:xfrm>
              <a:off x="1014870" y="3836107"/>
              <a:ext cx="613818"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Accounts</a:t>
              </a:r>
            </a:p>
          </p:txBody>
        </p:sp>
        <p:sp>
          <p:nvSpPr>
            <p:cNvPr id="109" name="TextBox 108"/>
            <p:cNvSpPr txBox="1"/>
            <p:nvPr/>
          </p:nvSpPr>
          <p:spPr>
            <a:xfrm>
              <a:off x="1016691" y="3138442"/>
              <a:ext cx="86869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Departments</a:t>
              </a:r>
            </a:p>
          </p:txBody>
        </p:sp>
        <p:cxnSp>
          <p:nvCxnSpPr>
            <p:cNvPr id="22" name="Straight Connector 21"/>
            <p:cNvCxnSpPr/>
            <p:nvPr/>
          </p:nvCxnSpPr>
          <p:spPr>
            <a:xfrm flipH="1">
              <a:off x="5136563" y="1851375"/>
              <a:ext cx="10274"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7948564" y="1838046"/>
              <a:ext cx="12431"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338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0BF53-1626-4F21-A278-F57BAB75874F}"/>
              </a:ext>
            </a:extLst>
          </p:cNvPr>
          <p:cNvSpPr>
            <a:spLocks noGrp="1"/>
          </p:cNvSpPr>
          <p:nvPr>
            <p:ph type="title"/>
          </p:nvPr>
        </p:nvSpPr>
        <p:spPr>
          <a:xfrm>
            <a:off x="588263" y="457201"/>
            <a:ext cx="11018520" cy="553999"/>
          </a:xfrm>
        </p:spPr>
        <p:txBody>
          <a:bodyPr/>
          <a:lstStyle/>
          <a:p>
            <a:pPr algn="ctr"/>
            <a:r>
              <a:rPr lang="en-US" b="0" dirty="0">
                <a:solidFill>
                  <a:schemeClr val="accent1"/>
                </a:solidFill>
                <a:latin typeface="Segoe UI Light" panose="020B0502040204020203" pitchFamily="34" charset="0"/>
                <a:cs typeface="Segoe UI Light" panose="020B0502040204020203" pitchFamily="34" charset="0"/>
              </a:rPr>
              <a:t>Ensure Connected Subscriptions Are Managed</a:t>
            </a:r>
          </a:p>
        </p:txBody>
      </p:sp>
      <p:sp>
        <p:nvSpPr>
          <p:cNvPr id="9" name="Rectangle 8">
            <a:extLst>
              <a:ext uri="{FF2B5EF4-FFF2-40B4-BE49-F238E27FC236}">
                <a16:creationId xmlns:a16="http://schemas.microsoft.com/office/drawing/2014/main" id="{CA963A1A-2EA6-433E-887C-FBEEC9945DFD}"/>
              </a:ext>
            </a:extLst>
          </p:cNvPr>
          <p:cNvSpPr/>
          <p:nvPr/>
        </p:nvSpPr>
        <p:spPr>
          <a:xfrm>
            <a:off x="645261" y="6123435"/>
            <a:ext cx="1122173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3"/>
              </a:rPr>
              <a:t>http://aka.ms/magicbutton</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 Guidance on discovering connected tenants (and enabling Privileged Identity Management (PIM) for them)</a:t>
            </a:r>
          </a:p>
        </p:txBody>
      </p:sp>
      <p:grpSp>
        <p:nvGrpSpPr>
          <p:cNvPr id="2" name="Group 1">
            <a:extLst>
              <a:ext uri="{FF2B5EF4-FFF2-40B4-BE49-F238E27FC236}">
                <a16:creationId xmlns:a16="http://schemas.microsoft.com/office/drawing/2014/main" id="{AD9A8042-9113-4842-A0DA-C5026D695C00}"/>
              </a:ext>
            </a:extLst>
          </p:cNvPr>
          <p:cNvGrpSpPr/>
          <p:nvPr/>
        </p:nvGrpSpPr>
        <p:grpSpPr>
          <a:xfrm>
            <a:off x="588263" y="1408724"/>
            <a:ext cx="3229389" cy="4349061"/>
            <a:chOff x="588263" y="1408724"/>
            <a:chExt cx="3229389" cy="4349061"/>
          </a:xfrm>
        </p:grpSpPr>
        <p:grpSp>
          <p:nvGrpSpPr>
            <p:cNvPr id="170" name="Group 169">
              <a:extLst>
                <a:ext uri="{FF2B5EF4-FFF2-40B4-BE49-F238E27FC236}">
                  <a16:creationId xmlns:a16="http://schemas.microsoft.com/office/drawing/2014/main" id="{3204003E-E3AE-4EAB-B512-B1E9985EA5D4}"/>
                </a:ext>
              </a:extLst>
            </p:cNvPr>
            <p:cNvGrpSpPr/>
            <p:nvPr/>
          </p:nvGrpSpPr>
          <p:grpSpPr>
            <a:xfrm>
              <a:off x="588263" y="1774374"/>
              <a:ext cx="3229389" cy="3983411"/>
              <a:chOff x="588261" y="1179288"/>
              <a:chExt cx="3229389" cy="3983411"/>
            </a:xfrm>
          </p:grpSpPr>
          <p:sp>
            <p:nvSpPr>
              <p:cNvPr id="98" name="Rectangle 97">
                <a:extLst>
                  <a:ext uri="{FF2B5EF4-FFF2-40B4-BE49-F238E27FC236}">
                    <a16:creationId xmlns:a16="http://schemas.microsoft.com/office/drawing/2014/main" id="{C05A8595-62BA-4B9D-A66F-8F7339A2643C}"/>
                  </a:ext>
                </a:extLst>
              </p:cNvPr>
              <p:cNvSpPr/>
              <p:nvPr/>
            </p:nvSpPr>
            <p:spPr bwMode="auto">
              <a:xfrm>
                <a:off x="617250" y="1179288"/>
                <a:ext cx="3200400" cy="3983411"/>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40633472-D42D-4C0F-81AF-4B1C14490B4E}"/>
                  </a:ext>
                </a:extLst>
              </p:cNvPr>
              <p:cNvSpPr txBox="1"/>
              <p:nvPr/>
            </p:nvSpPr>
            <p:spPr>
              <a:xfrm>
                <a:off x="588261" y="3119379"/>
                <a:ext cx="3200402" cy="1526572"/>
              </a:xfrm>
              <a:prstGeom prst="rect">
                <a:avLst/>
              </a:prstGeom>
              <a:noFill/>
            </p:spPr>
            <p:txBody>
              <a:bodyPr wrap="square" lIns="27432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Ideal configuration is for subscriptions to be centrally controlled and managed</a:t>
                </a:r>
              </a:p>
            </p:txBody>
          </p:sp>
          <p:grpSp>
            <p:nvGrpSpPr>
              <p:cNvPr id="169" name="Group 168">
                <a:extLst>
                  <a:ext uri="{FF2B5EF4-FFF2-40B4-BE49-F238E27FC236}">
                    <a16:creationId xmlns:a16="http://schemas.microsoft.com/office/drawing/2014/main" id="{DF70D02C-3FD1-4EDE-8F26-AA8DFF6055F7}"/>
                  </a:ext>
                </a:extLst>
              </p:cNvPr>
              <p:cNvGrpSpPr/>
              <p:nvPr/>
            </p:nvGrpSpPr>
            <p:grpSpPr>
              <a:xfrm>
                <a:off x="1304852" y="1682869"/>
                <a:ext cx="1920371" cy="1395283"/>
                <a:chOff x="1304852" y="1682869"/>
                <a:chExt cx="1920371" cy="1395283"/>
              </a:xfrm>
            </p:grpSpPr>
            <p:grpSp>
              <p:nvGrpSpPr>
                <p:cNvPr id="75" name="Group 74">
                  <a:extLst>
                    <a:ext uri="{FF2B5EF4-FFF2-40B4-BE49-F238E27FC236}">
                      <a16:creationId xmlns:a16="http://schemas.microsoft.com/office/drawing/2014/main" id="{AE1EBB6A-EC58-45BF-B072-C3B834CFE009}"/>
                    </a:ext>
                  </a:extLst>
                </p:cNvPr>
                <p:cNvGrpSpPr/>
                <p:nvPr/>
              </p:nvGrpSpPr>
              <p:grpSpPr>
                <a:xfrm>
                  <a:off x="1855944" y="2213901"/>
                  <a:ext cx="864251" cy="864251"/>
                  <a:chOff x="1739314" y="2249065"/>
                  <a:chExt cx="864251" cy="864251"/>
                </a:xfrm>
              </p:grpSpPr>
              <p:sp>
                <p:nvSpPr>
                  <p:cNvPr id="48" name="building_1">
                    <a:extLst>
                      <a:ext uri="{FF2B5EF4-FFF2-40B4-BE49-F238E27FC236}">
                        <a16:creationId xmlns:a16="http://schemas.microsoft.com/office/drawing/2014/main" id="{15DCA5D5-E02B-43D1-8200-087206FF534C}"/>
                      </a:ext>
                    </a:extLst>
                  </p:cNvPr>
                  <p:cNvSpPr>
                    <a:spLocks noChangeAspect="1" noEditPoints="1"/>
                  </p:cNvSpPr>
                  <p:nvPr/>
                </p:nvSpPr>
                <p:spPr bwMode="auto">
                  <a:xfrm>
                    <a:off x="1890139" y="2396745"/>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 name="Arc 73">
                    <a:extLst>
                      <a:ext uri="{FF2B5EF4-FFF2-40B4-BE49-F238E27FC236}">
                        <a16:creationId xmlns:a16="http://schemas.microsoft.com/office/drawing/2014/main" id="{D249AE28-FFC6-4579-A10C-7AE041A77A5F}"/>
                      </a:ext>
                    </a:extLst>
                  </p:cNvPr>
                  <p:cNvSpPr/>
                  <p:nvPr/>
                </p:nvSpPr>
                <p:spPr>
                  <a:xfrm>
                    <a:off x="1739314" y="2249065"/>
                    <a:ext cx="864251" cy="864251"/>
                  </a:xfrm>
                  <a:prstGeom prst="arc">
                    <a:avLst>
                      <a:gd name="adj1" fmla="val 8253141"/>
                      <a:gd name="adj2" fmla="val 2545913"/>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FB35E13E-BCD0-4397-B1FD-D5F2B1141ED1}"/>
                    </a:ext>
                  </a:extLst>
                </p:cNvPr>
                <p:cNvSpPr/>
                <p:nvPr/>
              </p:nvSpPr>
              <p:spPr bwMode="auto">
                <a:xfrm rot="21162043">
                  <a:off x="2769005" y="1847823"/>
                  <a:ext cx="274320" cy="274320"/>
                </a:xfrm>
                <a:prstGeom prst="ellips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3965F602-F15F-4265-A7FC-11EE625EC743}"/>
                    </a:ext>
                  </a:extLst>
                </p:cNvPr>
                <p:cNvSpPr/>
                <p:nvPr/>
              </p:nvSpPr>
              <p:spPr bwMode="auto">
                <a:xfrm>
                  <a:off x="2198331" y="1682869"/>
                  <a:ext cx="228600" cy="228600"/>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D4F4995F-3BCB-45E3-878A-E59831C528E7}"/>
                    </a:ext>
                  </a:extLst>
                </p:cNvPr>
                <p:cNvSpPr/>
                <p:nvPr/>
              </p:nvSpPr>
              <p:spPr bwMode="auto">
                <a:xfrm>
                  <a:off x="2989364" y="2340069"/>
                  <a:ext cx="235859" cy="235859"/>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Isosceles Triangle 17">
                  <a:extLst>
                    <a:ext uri="{FF2B5EF4-FFF2-40B4-BE49-F238E27FC236}">
                      <a16:creationId xmlns:a16="http://schemas.microsoft.com/office/drawing/2014/main" id="{2E47E7A4-8638-45F1-9F6F-4BF54752673F}"/>
                    </a:ext>
                  </a:extLst>
                </p:cNvPr>
                <p:cNvSpPr/>
                <p:nvPr/>
              </p:nvSpPr>
              <p:spPr bwMode="auto">
                <a:xfrm>
                  <a:off x="1304852" y="2324724"/>
                  <a:ext cx="274320" cy="274320"/>
                </a:xfrm>
                <a:prstGeom prst="triangl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FE89ACA1-9879-466A-999F-01B7BE5EC21A}"/>
                    </a:ext>
                  </a:extLst>
                </p:cNvPr>
                <p:cNvCxnSpPr>
                  <a:cxnSpLocks/>
                  <a:endCxn id="30" idx="2"/>
                </p:cNvCxnSpPr>
                <p:nvPr/>
              </p:nvCxnSpPr>
              <p:spPr>
                <a:xfrm flipH="1" flipV="1">
                  <a:off x="1694221" y="2083992"/>
                  <a:ext cx="300049" cy="249004"/>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F0A602-E0D1-4C89-A26C-B78C1D26253E}"/>
                    </a:ext>
                  </a:extLst>
                </p:cNvPr>
                <p:cNvCxnSpPr>
                  <a:cxnSpLocks/>
                  <a:stCxn id="16" idx="2"/>
                </p:cNvCxnSpPr>
                <p:nvPr/>
              </p:nvCxnSpPr>
              <p:spPr>
                <a:xfrm>
                  <a:off x="2312631" y="1911469"/>
                  <a:ext cx="0" cy="30243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07CA7F-9FD1-4E0D-A2FE-15792972A5F1}"/>
                    </a:ext>
                  </a:extLst>
                </p:cNvPr>
                <p:cNvCxnSpPr>
                  <a:cxnSpLocks/>
                  <a:stCxn id="15" idx="3"/>
                </p:cNvCxnSpPr>
                <p:nvPr/>
              </p:nvCxnSpPr>
              <p:spPr>
                <a:xfrm flipH="1">
                  <a:off x="2581654" y="2093506"/>
                  <a:ext cx="240632" cy="238289"/>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F446E3-F96A-43B1-8A6A-C06A2590B835}"/>
                    </a:ext>
                  </a:extLst>
                </p:cNvPr>
                <p:cNvCxnSpPr>
                  <a:cxnSpLocks/>
                  <a:endCxn id="18" idx="5"/>
                </p:cNvCxnSpPr>
                <p:nvPr/>
              </p:nvCxnSpPr>
              <p:spPr>
                <a:xfrm flipH="1" flipV="1">
                  <a:off x="1510592" y="2461884"/>
                  <a:ext cx="359583" cy="9597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F9E79D7-DB4B-4D51-96CC-8988C3AA90DA}"/>
                    </a:ext>
                  </a:extLst>
                </p:cNvPr>
                <p:cNvSpPr/>
                <p:nvPr/>
              </p:nvSpPr>
              <p:spPr bwMode="auto">
                <a:xfrm rot="21477966">
                  <a:off x="1573489" y="1850877"/>
                  <a:ext cx="233188" cy="233188"/>
                </a:xfrm>
                <a:prstGeom prst="roundRect">
                  <a:avLst>
                    <a:gd name="adj" fmla="val 27828"/>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people_4">
                  <a:extLst>
                    <a:ext uri="{FF2B5EF4-FFF2-40B4-BE49-F238E27FC236}">
                      <a16:creationId xmlns:a16="http://schemas.microsoft.com/office/drawing/2014/main" id="{97B1009D-5185-4AD3-94A3-52DAB5C012EC}"/>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635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people_4">
                  <a:extLst>
                    <a:ext uri="{FF2B5EF4-FFF2-40B4-BE49-F238E27FC236}">
                      <a16:creationId xmlns:a16="http://schemas.microsoft.com/office/drawing/2014/main" id="{E7230183-C2FA-4475-B24F-75A98F21F238}"/>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04949EA4-4084-43E8-8194-EFEEB1BBD9F6}"/>
                    </a:ext>
                  </a:extLst>
                </p:cNvPr>
                <p:cNvCxnSpPr>
                  <a:cxnSpLocks/>
                  <a:stCxn id="17" idx="1"/>
                </p:cNvCxnSpPr>
                <p:nvPr/>
              </p:nvCxnSpPr>
              <p:spPr>
                <a:xfrm flipH="1">
                  <a:off x="2716219" y="2457999"/>
                  <a:ext cx="273145" cy="159156"/>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check">
                  <a:extLst>
                    <a:ext uri="{FF2B5EF4-FFF2-40B4-BE49-F238E27FC236}">
                      <a16:creationId xmlns:a16="http://schemas.microsoft.com/office/drawing/2014/main" id="{2C07C355-1211-4979-A7FA-A8FB304E10A5}"/>
                    </a:ext>
                  </a:extLst>
                </p:cNvPr>
                <p:cNvSpPr>
                  <a:spLocks noChangeAspect="1"/>
                </p:cNvSpPr>
                <p:nvPr/>
              </p:nvSpPr>
              <p:spPr bwMode="auto">
                <a:xfrm>
                  <a:off x="2266911" y="1764886"/>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9" name="check">
                  <a:extLst>
                    <a:ext uri="{FF2B5EF4-FFF2-40B4-BE49-F238E27FC236}">
                      <a16:creationId xmlns:a16="http://schemas.microsoft.com/office/drawing/2014/main" id="{49A44AFF-DE4E-4F19-88F8-FF9433BA5D49}"/>
                    </a:ext>
                  </a:extLst>
                </p:cNvPr>
                <p:cNvSpPr>
                  <a:spLocks noChangeAspect="1"/>
                </p:cNvSpPr>
                <p:nvPr/>
              </p:nvSpPr>
              <p:spPr bwMode="auto">
                <a:xfrm>
                  <a:off x="2860445" y="1952700"/>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0" name="check">
                  <a:extLst>
                    <a:ext uri="{FF2B5EF4-FFF2-40B4-BE49-F238E27FC236}">
                      <a16:creationId xmlns:a16="http://schemas.microsoft.com/office/drawing/2014/main" id="{F7B1E830-8947-4E01-BC08-254BF03984B3}"/>
                    </a:ext>
                  </a:extLst>
                </p:cNvPr>
                <p:cNvSpPr>
                  <a:spLocks noChangeAspect="1"/>
                </p:cNvSpPr>
                <p:nvPr/>
              </p:nvSpPr>
              <p:spPr bwMode="auto">
                <a:xfrm>
                  <a:off x="3061573" y="2425715"/>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3" name="check">
                  <a:extLst>
                    <a:ext uri="{FF2B5EF4-FFF2-40B4-BE49-F238E27FC236}">
                      <a16:creationId xmlns:a16="http://schemas.microsoft.com/office/drawing/2014/main" id="{F5829A73-300C-44CA-9F83-DA191FA2BE55}"/>
                    </a:ext>
                  </a:extLst>
                </p:cNvPr>
                <p:cNvSpPr>
                  <a:spLocks noChangeAspect="1"/>
                </p:cNvSpPr>
                <p:nvPr/>
              </p:nvSpPr>
              <p:spPr bwMode="auto">
                <a:xfrm>
                  <a:off x="1644363" y="1935188"/>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5" name="check">
                  <a:extLst>
                    <a:ext uri="{FF2B5EF4-FFF2-40B4-BE49-F238E27FC236}">
                      <a16:creationId xmlns:a16="http://schemas.microsoft.com/office/drawing/2014/main" id="{BB4C893D-2E44-41BD-BFAA-014A3876E564}"/>
                    </a:ext>
                  </a:extLst>
                </p:cNvPr>
                <p:cNvSpPr>
                  <a:spLocks noChangeAspect="1"/>
                </p:cNvSpPr>
                <p:nvPr/>
              </p:nvSpPr>
              <p:spPr bwMode="auto">
                <a:xfrm>
                  <a:off x="1389915" y="2490261"/>
                  <a:ext cx="88413" cy="6243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68" name="Oval 67">
              <a:extLst>
                <a:ext uri="{FF2B5EF4-FFF2-40B4-BE49-F238E27FC236}">
                  <a16:creationId xmlns:a16="http://schemas.microsoft.com/office/drawing/2014/main" id="{4E32DD04-0FF4-47B8-9A2B-C1FCB74250D3}"/>
                </a:ext>
              </a:extLst>
            </p:cNvPr>
            <p:cNvSpPr/>
            <p:nvPr/>
          </p:nvSpPr>
          <p:spPr bwMode="auto">
            <a:xfrm>
              <a:off x="1768191"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check">
              <a:extLst>
                <a:ext uri="{FF2B5EF4-FFF2-40B4-BE49-F238E27FC236}">
                  <a16:creationId xmlns:a16="http://schemas.microsoft.com/office/drawing/2014/main" id="{33E0EB04-0DE4-4CE0-8DEC-6C1203D8FC78}"/>
                </a:ext>
              </a:extLst>
            </p:cNvPr>
            <p:cNvSpPr>
              <a:spLocks noChangeAspect="1"/>
            </p:cNvSpPr>
            <p:nvPr/>
          </p:nvSpPr>
          <p:spPr bwMode="auto">
            <a:xfrm>
              <a:off x="1964360" y="1653573"/>
              <a:ext cx="365175" cy="25785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B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23901B2-61A0-49A9-90D2-DE6DA0D7BD69}"/>
              </a:ext>
            </a:extLst>
          </p:cNvPr>
          <p:cNvGrpSpPr/>
          <p:nvPr/>
        </p:nvGrpSpPr>
        <p:grpSpPr>
          <a:xfrm>
            <a:off x="4482831" y="1408724"/>
            <a:ext cx="3261062" cy="4349062"/>
            <a:chOff x="4482831" y="1408724"/>
            <a:chExt cx="3261062" cy="4349062"/>
          </a:xfrm>
        </p:grpSpPr>
        <p:grpSp>
          <p:nvGrpSpPr>
            <p:cNvPr id="152" name="Group 151">
              <a:extLst>
                <a:ext uri="{FF2B5EF4-FFF2-40B4-BE49-F238E27FC236}">
                  <a16:creationId xmlns:a16="http://schemas.microsoft.com/office/drawing/2014/main" id="{C683B52F-B718-426B-BF6E-E401FE0F823F}"/>
                </a:ext>
              </a:extLst>
            </p:cNvPr>
            <p:cNvGrpSpPr/>
            <p:nvPr/>
          </p:nvGrpSpPr>
          <p:grpSpPr>
            <a:xfrm>
              <a:off x="4482831" y="1774374"/>
              <a:ext cx="3261062" cy="3983412"/>
              <a:chOff x="4395692" y="1179289"/>
              <a:chExt cx="3261062" cy="3983412"/>
            </a:xfrm>
          </p:grpSpPr>
          <p:sp>
            <p:nvSpPr>
              <p:cNvPr id="139" name="Rectangle 138">
                <a:extLst>
                  <a:ext uri="{FF2B5EF4-FFF2-40B4-BE49-F238E27FC236}">
                    <a16:creationId xmlns:a16="http://schemas.microsoft.com/office/drawing/2014/main" id="{C5B5C547-19E1-4440-8E32-3D38ACABAB6A}"/>
                  </a:ext>
                </a:extLst>
              </p:cNvPr>
              <p:cNvSpPr/>
              <p:nvPr/>
            </p:nvSpPr>
            <p:spPr bwMode="auto">
              <a:xfrm>
                <a:off x="4395692" y="1179289"/>
                <a:ext cx="3200400" cy="398341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tr</a:t>
                </a: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TextBox 139">
                <a:extLst>
                  <a:ext uri="{FF2B5EF4-FFF2-40B4-BE49-F238E27FC236}">
                    <a16:creationId xmlns:a16="http://schemas.microsoft.com/office/drawing/2014/main" id="{DF23325C-6C0B-447B-AE3D-92E9D9F0BE19}"/>
                  </a:ext>
                </a:extLst>
              </p:cNvPr>
              <p:cNvSpPr txBox="1"/>
              <p:nvPr/>
            </p:nvSpPr>
            <p:spPr>
              <a:xfrm>
                <a:off x="4456355" y="3119379"/>
                <a:ext cx="3200399" cy="1772793"/>
              </a:xfrm>
              <a:prstGeom prst="rect">
                <a:avLst/>
              </a:prstGeom>
              <a:noFill/>
            </p:spPr>
            <p:txBody>
              <a:bodyPr wrap="square" lIns="27432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high-risk configuration has unmanaged azure environments connected to corporate network/resources</a:t>
                </a:r>
              </a:p>
            </p:txBody>
          </p:sp>
          <p:grpSp>
            <p:nvGrpSpPr>
              <p:cNvPr id="148" name="Group 147">
                <a:extLst>
                  <a:ext uri="{FF2B5EF4-FFF2-40B4-BE49-F238E27FC236}">
                    <a16:creationId xmlns:a16="http://schemas.microsoft.com/office/drawing/2014/main" id="{6CDA0068-4771-449C-B120-1F3D40AEE2A6}"/>
                  </a:ext>
                </a:extLst>
              </p:cNvPr>
              <p:cNvGrpSpPr/>
              <p:nvPr/>
            </p:nvGrpSpPr>
            <p:grpSpPr>
              <a:xfrm>
                <a:off x="5026371" y="1635266"/>
                <a:ext cx="2060370" cy="1280207"/>
                <a:chOff x="5026371" y="1635266"/>
                <a:chExt cx="2060370" cy="1280207"/>
              </a:xfrm>
            </p:grpSpPr>
            <p:sp>
              <p:nvSpPr>
                <p:cNvPr id="137" name="building_1">
                  <a:extLst>
                    <a:ext uri="{FF2B5EF4-FFF2-40B4-BE49-F238E27FC236}">
                      <a16:creationId xmlns:a16="http://schemas.microsoft.com/office/drawing/2014/main" id="{35149E84-5736-4560-9E11-5A5CD62118BE}"/>
                    </a:ext>
                  </a:extLst>
                </p:cNvPr>
                <p:cNvSpPr>
                  <a:spLocks noChangeAspect="1" noEditPoints="1"/>
                </p:cNvSpPr>
                <p:nvPr/>
              </p:nvSpPr>
              <p:spPr bwMode="auto">
                <a:xfrm>
                  <a:off x="5817863"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 name="Oval 118">
                  <a:extLst>
                    <a:ext uri="{FF2B5EF4-FFF2-40B4-BE49-F238E27FC236}">
                      <a16:creationId xmlns:a16="http://schemas.microsoft.com/office/drawing/2014/main" id="{67AB872C-CB6C-4A37-ACD1-18956910826E}"/>
                    </a:ext>
                  </a:extLst>
                </p:cNvPr>
                <p:cNvSpPr/>
                <p:nvPr/>
              </p:nvSpPr>
              <p:spPr bwMode="auto">
                <a:xfrm rot="21162043">
                  <a:off x="6639793" y="1818343"/>
                  <a:ext cx="274320" cy="274320"/>
                </a:xfrm>
                <a:prstGeom prst="ellips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ADFEB59C-CAAA-4311-A1E8-8847E2935744}"/>
                    </a:ext>
                  </a:extLst>
                </p:cNvPr>
                <p:cNvSpPr/>
                <p:nvPr/>
              </p:nvSpPr>
              <p:spPr bwMode="auto">
                <a:xfrm>
                  <a:off x="6009425" y="1635266"/>
                  <a:ext cx="228600" cy="228600"/>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4B43C075-815F-487D-AF71-1EB10D3AD089}"/>
                    </a:ext>
                  </a:extLst>
                </p:cNvPr>
                <p:cNvSpPr/>
                <p:nvPr/>
              </p:nvSpPr>
              <p:spPr bwMode="auto">
                <a:xfrm>
                  <a:off x="6850882" y="2332996"/>
                  <a:ext cx="235859" cy="235859"/>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Isosceles Triangle 121">
                  <a:extLst>
                    <a:ext uri="{FF2B5EF4-FFF2-40B4-BE49-F238E27FC236}">
                      <a16:creationId xmlns:a16="http://schemas.microsoft.com/office/drawing/2014/main" id="{DD89B799-C156-4F84-832C-D9BF40539304}"/>
                    </a:ext>
                  </a:extLst>
                </p:cNvPr>
                <p:cNvSpPr/>
                <p:nvPr/>
              </p:nvSpPr>
              <p:spPr bwMode="auto">
                <a:xfrm>
                  <a:off x="5026371" y="2294535"/>
                  <a:ext cx="274320" cy="274320"/>
                </a:xfrm>
                <a:prstGeom prst="triangl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C1318D59-42EB-4A3F-A453-4327DD2148F3}"/>
                    </a:ext>
                  </a:extLst>
                </p:cNvPr>
                <p:cNvCxnSpPr>
                  <a:cxnSpLocks/>
                </p:cNvCxnSpPr>
                <p:nvPr/>
              </p:nvCxnSpPr>
              <p:spPr>
                <a:xfrm flipH="1" flipV="1">
                  <a:off x="5518196" y="2020139"/>
                  <a:ext cx="306184" cy="292588"/>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F7A6553-9BBE-4EEF-A550-C07701BEA2A4}"/>
                    </a:ext>
                  </a:extLst>
                </p:cNvPr>
                <p:cNvCxnSpPr>
                  <a:cxnSpLocks/>
                  <a:stCxn id="120" idx="2"/>
                </p:cNvCxnSpPr>
                <p:nvPr/>
              </p:nvCxnSpPr>
              <p:spPr>
                <a:xfrm>
                  <a:off x="6123725" y="1863866"/>
                  <a:ext cx="16866" cy="348784"/>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E7C628B-DAC5-4E02-AEEC-6BC42DC33E0D}"/>
                    </a:ext>
                  </a:extLst>
                </p:cNvPr>
                <p:cNvCxnSpPr>
                  <a:cxnSpLocks/>
                  <a:stCxn id="119" idx="3"/>
                </p:cNvCxnSpPr>
                <p:nvPr/>
              </p:nvCxnSpPr>
              <p:spPr>
                <a:xfrm flipH="1">
                  <a:off x="6410728" y="2064026"/>
                  <a:ext cx="282346" cy="276043"/>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605BD1E-ECDF-44F0-B495-B13FF06E16F9}"/>
                    </a:ext>
                  </a:extLst>
                </p:cNvPr>
                <p:cNvCxnSpPr>
                  <a:cxnSpLocks/>
                  <a:endCxn id="122" idx="5"/>
                </p:cNvCxnSpPr>
                <p:nvPr/>
              </p:nvCxnSpPr>
              <p:spPr>
                <a:xfrm flipH="1" flipV="1">
                  <a:off x="5232111" y="2431695"/>
                  <a:ext cx="434177" cy="126161"/>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9B68D6C4-9F2A-4F2F-A451-45D21B406EFB}"/>
                    </a:ext>
                  </a:extLst>
                </p:cNvPr>
                <p:cNvSpPr/>
                <p:nvPr/>
              </p:nvSpPr>
              <p:spPr bwMode="auto">
                <a:xfrm rot="21477966">
                  <a:off x="5350995" y="1806093"/>
                  <a:ext cx="233188" cy="233188"/>
                </a:xfrm>
                <a:prstGeom prst="roundRect">
                  <a:avLst>
                    <a:gd name="adj" fmla="val 27828"/>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31" name="Straight Connector 130">
                  <a:extLst>
                    <a:ext uri="{FF2B5EF4-FFF2-40B4-BE49-F238E27FC236}">
                      <a16:creationId xmlns:a16="http://schemas.microsoft.com/office/drawing/2014/main" id="{8084C63B-7473-4553-BA1B-5A80827DCF63}"/>
                    </a:ext>
                  </a:extLst>
                </p:cNvPr>
                <p:cNvCxnSpPr>
                  <a:cxnSpLocks/>
                  <a:stCxn id="121" idx="1"/>
                </p:cNvCxnSpPr>
                <p:nvPr/>
              </p:nvCxnSpPr>
              <p:spPr>
                <a:xfrm flipH="1">
                  <a:off x="6521080" y="2450926"/>
                  <a:ext cx="329802" cy="106930"/>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56" name="Arc 55">
              <a:extLst>
                <a:ext uri="{FF2B5EF4-FFF2-40B4-BE49-F238E27FC236}">
                  <a16:creationId xmlns:a16="http://schemas.microsoft.com/office/drawing/2014/main" id="{8026D7A1-C043-4014-8FCA-E1274CCFBAB7}"/>
                </a:ext>
              </a:extLst>
            </p:cNvPr>
            <p:cNvSpPr/>
            <p:nvPr/>
          </p:nvSpPr>
          <p:spPr>
            <a:xfrm>
              <a:off x="5771131" y="2801360"/>
              <a:ext cx="864251" cy="864251"/>
            </a:xfrm>
            <a:prstGeom prst="arc">
              <a:avLst>
                <a:gd name="adj1" fmla="val 8253141"/>
                <a:gd name="adj2" fmla="val 2545913"/>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Oval 69">
              <a:extLst>
                <a:ext uri="{FF2B5EF4-FFF2-40B4-BE49-F238E27FC236}">
                  <a16:creationId xmlns:a16="http://schemas.microsoft.com/office/drawing/2014/main" id="{2C711FCB-48FB-456B-A529-860E44CEC21D}"/>
                </a:ext>
              </a:extLst>
            </p:cNvPr>
            <p:cNvSpPr/>
            <p:nvPr/>
          </p:nvSpPr>
          <p:spPr bwMode="auto">
            <a:xfrm>
              <a:off x="5734605"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Warning_E7BA" title="Icon of a triangle with an exclaimation point inside">
              <a:extLst>
                <a:ext uri="{FF2B5EF4-FFF2-40B4-BE49-F238E27FC236}">
                  <a16:creationId xmlns:a16="http://schemas.microsoft.com/office/drawing/2014/main" id="{5FD2AC13-A517-4B74-BE7B-2ECB73738654}"/>
                </a:ext>
              </a:extLst>
            </p:cNvPr>
            <p:cNvSpPr>
              <a:spLocks noChangeAspect="1" noEditPoints="1"/>
            </p:cNvSpPr>
            <p:nvPr/>
          </p:nvSpPr>
          <p:spPr bwMode="auto">
            <a:xfrm>
              <a:off x="5930575" y="1560614"/>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9AFEE22-A77F-4A49-AFB2-1B98D354785E}"/>
              </a:ext>
            </a:extLst>
          </p:cNvPr>
          <p:cNvGrpSpPr/>
          <p:nvPr/>
        </p:nvGrpSpPr>
        <p:grpSpPr>
          <a:xfrm>
            <a:off x="8255149" y="1408724"/>
            <a:ext cx="3212702" cy="4360006"/>
            <a:chOff x="8255149" y="1408724"/>
            <a:chExt cx="3212702" cy="4360006"/>
          </a:xfrm>
        </p:grpSpPr>
        <p:grpSp>
          <p:nvGrpSpPr>
            <p:cNvPr id="171" name="Group 170">
              <a:extLst>
                <a:ext uri="{FF2B5EF4-FFF2-40B4-BE49-F238E27FC236}">
                  <a16:creationId xmlns:a16="http://schemas.microsoft.com/office/drawing/2014/main" id="{5347B085-4053-4720-9A0F-E5EDA66BD6C8}"/>
                </a:ext>
              </a:extLst>
            </p:cNvPr>
            <p:cNvGrpSpPr/>
            <p:nvPr/>
          </p:nvGrpSpPr>
          <p:grpSpPr>
            <a:xfrm>
              <a:off x="8255149" y="1774373"/>
              <a:ext cx="3212702" cy="3994357"/>
              <a:chOff x="8255147" y="1179287"/>
              <a:chExt cx="3212702" cy="3994357"/>
            </a:xfrm>
          </p:grpSpPr>
          <p:sp>
            <p:nvSpPr>
              <p:cNvPr id="100" name="Rectangle 99">
                <a:extLst>
                  <a:ext uri="{FF2B5EF4-FFF2-40B4-BE49-F238E27FC236}">
                    <a16:creationId xmlns:a16="http://schemas.microsoft.com/office/drawing/2014/main" id="{00C5BF0B-988A-42CC-BD0B-1F9F3539809A}"/>
                  </a:ext>
                </a:extLst>
              </p:cNvPr>
              <p:cNvSpPr/>
              <p:nvPr/>
            </p:nvSpPr>
            <p:spPr bwMode="auto">
              <a:xfrm>
                <a:off x="8255147" y="1179287"/>
                <a:ext cx="3200400" cy="399435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tr</a:t>
                </a: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1" name="TextBox 100">
                <a:extLst>
                  <a:ext uri="{FF2B5EF4-FFF2-40B4-BE49-F238E27FC236}">
                    <a16:creationId xmlns:a16="http://schemas.microsoft.com/office/drawing/2014/main" id="{D48793A6-4710-42F2-BDF9-7806E0F946FB}"/>
                  </a:ext>
                </a:extLst>
              </p:cNvPr>
              <p:cNvSpPr txBox="1"/>
              <p:nvPr/>
            </p:nvSpPr>
            <p:spPr>
              <a:xfrm>
                <a:off x="8267450" y="3119379"/>
                <a:ext cx="3200399" cy="1772793"/>
              </a:xfrm>
              <a:prstGeom prst="rect">
                <a:avLst/>
              </a:prstGeom>
              <a:noFill/>
            </p:spPr>
            <p:txBody>
              <a:bodyPr wrap="square" lIns="27432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Independent</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model can be useful for learning/labs/testing, but restrict use of production data and code to avoid risk</a:t>
                </a:r>
              </a:p>
            </p:txBody>
          </p:sp>
          <p:grpSp>
            <p:nvGrpSpPr>
              <p:cNvPr id="151" name="Group 150">
                <a:extLst>
                  <a:ext uri="{FF2B5EF4-FFF2-40B4-BE49-F238E27FC236}">
                    <a16:creationId xmlns:a16="http://schemas.microsoft.com/office/drawing/2014/main" id="{876E7E6E-3331-4145-8BEB-AB8ABA513C34}"/>
                  </a:ext>
                </a:extLst>
              </p:cNvPr>
              <p:cNvGrpSpPr/>
              <p:nvPr/>
            </p:nvGrpSpPr>
            <p:grpSpPr>
              <a:xfrm>
                <a:off x="8900269" y="1678845"/>
                <a:ext cx="1857291" cy="1236628"/>
                <a:chOff x="8900269" y="1678845"/>
                <a:chExt cx="1857291" cy="1236628"/>
              </a:xfrm>
            </p:grpSpPr>
            <p:sp>
              <p:nvSpPr>
                <p:cNvPr id="154" name="building_1">
                  <a:extLst>
                    <a:ext uri="{FF2B5EF4-FFF2-40B4-BE49-F238E27FC236}">
                      <a16:creationId xmlns:a16="http://schemas.microsoft.com/office/drawing/2014/main" id="{B23BB9BE-FB1C-4F32-9A05-213CC19D50C3}"/>
                    </a:ext>
                  </a:extLst>
                </p:cNvPr>
                <p:cNvSpPr>
                  <a:spLocks noChangeAspect="1" noEditPoints="1"/>
                </p:cNvSpPr>
                <p:nvPr/>
              </p:nvSpPr>
              <p:spPr bwMode="auto">
                <a:xfrm>
                  <a:off x="9533207"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 name="Oval 154">
                  <a:extLst>
                    <a:ext uri="{FF2B5EF4-FFF2-40B4-BE49-F238E27FC236}">
                      <a16:creationId xmlns:a16="http://schemas.microsoft.com/office/drawing/2014/main" id="{35263EAA-E301-4485-9032-21A91233A6FD}"/>
                    </a:ext>
                  </a:extLst>
                </p:cNvPr>
                <p:cNvSpPr/>
                <p:nvPr/>
              </p:nvSpPr>
              <p:spPr bwMode="auto">
                <a:xfrm rot="21162043">
                  <a:off x="10336046" y="1830311"/>
                  <a:ext cx="274320" cy="274320"/>
                </a:xfrm>
                <a:prstGeom prst="ellips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EC6D09A7-299F-4409-8377-C195901869CA}"/>
                    </a:ext>
                  </a:extLst>
                </p:cNvPr>
                <p:cNvSpPr/>
                <p:nvPr/>
              </p:nvSpPr>
              <p:spPr bwMode="auto">
                <a:xfrm>
                  <a:off x="9714290" y="1678845"/>
                  <a:ext cx="228600" cy="228600"/>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823AD666-EA96-4FB4-8AA0-E410A9087D08}"/>
                    </a:ext>
                  </a:extLst>
                </p:cNvPr>
                <p:cNvSpPr/>
                <p:nvPr/>
              </p:nvSpPr>
              <p:spPr bwMode="auto">
                <a:xfrm>
                  <a:off x="10521701" y="2370506"/>
                  <a:ext cx="235859" cy="235859"/>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Isosceles Triangle 161">
                  <a:extLst>
                    <a:ext uri="{FF2B5EF4-FFF2-40B4-BE49-F238E27FC236}">
                      <a16:creationId xmlns:a16="http://schemas.microsoft.com/office/drawing/2014/main" id="{463FA30C-41A1-4879-A107-A1DFB83F404A}"/>
                    </a:ext>
                  </a:extLst>
                </p:cNvPr>
                <p:cNvSpPr/>
                <p:nvPr/>
              </p:nvSpPr>
              <p:spPr bwMode="auto">
                <a:xfrm>
                  <a:off x="8900269" y="2361581"/>
                  <a:ext cx="274320" cy="274320"/>
                </a:xfrm>
                <a:prstGeom prst="triangl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Rounded Corners 166">
                  <a:extLst>
                    <a:ext uri="{FF2B5EF4-FFF2-40B4-BE49-F238E27FC236}">
                      <a16:creationId xmlns:a16="http://schemas.microsoft.com/office/drawing/2014/main" id="{C2B9DECC-52CF-47D0-AD4E-A20CEF5AF5BC}"/>
                    </a:ext>
                  </a:extLst>
                </p:cNvPr>
                <p:cNvSpPr/>
                <p:nvPr/>
              </p:nvSpPr>
              <p:spPr bwMode="auto">
                <a:xfrm rot="21477966">
                  <a:off x="9138028" y="1911508"/>
                  <a:ext cx="233188" cy="233188"/>
                </a:xfrm>
                <a:prstGeom prst="roundRect">
                  <a:avLst>
                    <a:gd name="adj" fmla="val 27828"/>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62" name="Arc 61">
              <a:extLst>
                <a:ext uri="{FF2B5EF4-FFF2-40B4-BE49-F238E27FC236}">
                  <a16:creationId xmlns:a16="http://schemas.microsoft.com/office/drawing/2014/main" id="{42DFFD8B-08ED-48C4-ACAA-5BC7A73A587F}"/>
                </a:ext>
              </a:extLst>
            </p:cNvPr>
            <p:cNvSpPr/>
            <p:nvPr/>
          </p:nvSpPr>
          <p:spPr>
            <a:xfrm>
              <a:off x="9375283" y="2790415"/>
              <a:ext cx="864251" cy="864251"/>
            </a:xfrm>
            <a:prstGeom prst="arc">
              <a:avLst>
                <a:gd name="adj1" fmla="val 8253141"/>
                <a:gd name="adj2" fmla="val 2545913"/>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Oval 68">
              <a:extLst>
                <a:ext uri="{FF2B5EF4-FFF2-40B4-BE49-F238E27FC236}">
                  <a16:creationId xmlns:a16="http://schemas.microsoft.com/office/drawing/2014/main" id="{1EC13B79-38EA-429B-9A88-DFECF6282721}"/>
                </a:ext>
              </a:extLst>
            </p:cNvPr>
            <p:cNvSpPr/>
            <p:nvPr/>
          </p:nvSpPr>
          <p:spPr bwMode="auto">
            <a:xfrm>
              <a:off x="9482743"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Beaker_F196" title="Icon of a scientific flask with liquid in it">
              <a:extLst>
                <a:ext uri="{FF2B5EF4-FFF2-40B4-BE49-F238E27FC236}">
                  <a16:creationId xmlns:a16="http://schemas.microsoft.com/office/drawing/2014/main" id="{7B309FD8-6169-46D0-8ECE-3FE5FD4F1FFF}"/>
                </a:ext>
              </a:extLst>
            </p:cNvPr>
            <p:cNvSpPr>
              <a:spLocks noChangeAspect="1" noEditPoints="1"/>
            </p:cNvSpPr>
            <p:nvPr/>
          </p:nvSpPr>
          <p:spPr bwMode="auto">
            <a:xfrm>
              <a:off x="9723697" y="156061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606800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nodeType="withEffect">
                                  <p:stCondLst>
                                    <p:cond delay="0"/>
                                  </p:stCondLst>
                                  <p:childTnLst>
                                    <p:animMotion origin="layout" path="M -0.00039 0.05139 L -0.00026 3.33333E-6 " pathEditMode="relative" rAng="0" ptsTypes="AA">
                                      <p:cBhvr>
                                        <p:cTn id="9" dur="500" fill="hold"/>
                                        <p:tgtEl>
                                          <p:spTgt spid="2"/>
                                        </p:tgtEl>
                                        <p:attrNameLst>
                                          <p:attrName>ppt_x</p:attrName>
                                          <p:attrName>ppt_y</p:attrName>
                                        </p:attrNameLst>
                                      </p:cBhvr>
                                      <p:rCtr x="0" y="-256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nodeType="withEffect">
                                  <p:stCondLst>
                                    <p:cond delay="100"/>
                                  </p:stCondLst>
                                  <p:childTnLst>
                                    <p:animMotion origin="layout" path="M -0.00039 0.05139 L -0.00026 3.33333E-6 " pathEditMode="relative" rAng="0" ptsTypes="AA">
                                      <p:cBhvr>
                                        <p:cTn id="14" dur="500" fill="hold"/>
                                        <p:tgtEl>
                                          <p:spTgt spid="4"/>
                                        </p:tgtEl>
                                        <p:attrNameLst>
                                          <p:attrName>ppt_x</p:attrName>
                                          <p:attrName>ppt_y</p:attrName>
                                        </p:attrNameLst>
                                      </p:cBhvr>
                                      <p:rCtr x="0" y="-2569"/>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par>
                                <p:cTn id="18" presetID="63" presetClass="path" presetSubtype="0" decel="100000" fill="hold" nodeType="withEffect">
                                  <p:stCondLst>
                                    <p:cond delay="200"/>
                                  </p:stCondLst>
                                  <p:childTnLst>
                                    <p:animMotion origin="layout" path="M -0.00039 0.05139 L -0.00026 3.33333E-6 " pathEditMode="relative" rAng="0" ptsTypes="AA">
                                      <p:cBhvr>
                                        <p:cTn id="19" dur="500" fill="hold"/>
                                        <p:tgtEl>
                                          <p:spTgt spid="5"/>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ices4x3">
  <a:themeElements>
    <a:clrScheme name="Custom 27">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277EBB"/>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10.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11.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3.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7.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8.xml><?xml version="1.0" encoding="utf-8"?>
<a:theme xmlns:a="http://schemas.openxmlformats.org/drawingml/2006/main" name="Azure Medium">
  <a:themeElements>
    <a:clrScheme name="Custom 5">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0B0F0"/>
      </a:hlink>
      <a:folHlink>
        <a:srgbClr val="A5A5A5"/>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b9b3575-773f-4f44-bdb4-af0b9d75fdc8" xsi:nil="true"/>
    <_dlc_DocId xmlns="230e9df3-be65-4c73-a93b-d1236ebd677e">CPS005-364506639-10110</_dlc_DocId>
    <_dlc_DocIdUrl xmlns="230e9df3-be65-4c73-a93b-d1236ebd677e">
      <Url>https://microsoft.sharepoint.com/teams/CampusProjectSites005/zvdsddvzos/Security/_layouts/15/DocIdRedir.aspx?ID=CPS005-364506639-10110</Url>
      <Description>CPS005-364506639-10110</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633A73CC11212D4F9CF445922E5C54C6" ma:contentTypeVersion="34" ma:contentTypeDescription="Create a new document." ma:contentTypeScope="" ma:versionID="8524ccd44fd6f91d98c129e60a45e165">
  <xsd:schema xmlns:xsd="http://www.w3.org/2001/XMLSchema" xmlns:xs="http://www.w3.org/2001/XMLSchema" xmlns:p="http://schemas.microsoft.com/office/2006/metadata/properties" xmlns:ns1="http://schemas.microsoft.com/sharepoint/v3" xmlns:ns2="230e9df3-be65-4c73-a93b-d1236ebd677e" xmlns:ns3="0e35ab2a-0bad-4e08-afd1-ec907182e1d5" xmlns:ns4="3b9b3575-773f-4f44-bdb4-af0b9d75fdc8" targetNamespace="http://schemas.microsoft.com/office/2006/metadata/properties" ma:root="true" ma:fieldsID="a84942ab46511ba8b710abb37ce4b368" ns1:_="" ns2:_="" ns3:_="" ns4:_="">
    <xsd:import namespace="http://schemas.microsoft.com/sharepoint/v3"/>
    <xsd:import namespace="230e9df3-be65-4c73-a93b-d1236ebd677e"/>
    <xsd:import namespace="0e35ab2a-0bad-4e08-afd1-ec907182e1d5"/>
    <xsd:import namespace="3b9b3575-773f-4f44-bdb4-af0b9d75fdc8"/>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1:_ip_UnifiedCompliancePolicyProperties" minOccurs="0"/>
                <xsd:element ref="ns1:_ip_UnifiedCompliancePolicyUIAction"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e35ab2a-0bad-4e08-afd1-ec907182e1d5"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b9b3575-773f-4f44-bdb4-af0b9d75fdc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2.xml><?xml version="1.0" encoding="utf-8"?>
<ds:datastoreItem xmlns:ds="http://schemas.openxmlformats.org/officeDocument/2006/customXml" ds:itemID="{A805A4A4-1EC6-461F-9E2B-2AD7A4DD233F}">
  <ds:schemaRefs>
    <ds:schemaRef ds:uri="http://schemas.microsoft.com/sharepoint/events"/>
  </ds:schemaRefs>
</ds:datastoreItem>
</file>

<file path=customXml/itemProps3.xml><?xml version="1.0" encoding="utf-8"?>
<ds:datastoreItem xmlns:ds="http://schemas.openxmlformats.org/officeDocument/2006/customXml" ds:itemID="{D6DC45E8-047B-402C-B2BB-472F0072F98B}">
  <ds:schemaRef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3b9b3575-773f-4f44-bdb4-af0b9d75fdc8"/>
    <ds:schemaRef ds:uri="http://purl.org/dc/terms/"/>
    <ds:schemaRef ds:uri="0e35ab2a-0bad-4e08-afd1-ec907182e1d5"/>
    <ds:schemaRef ds:uri="230e9df3-be65-4c73-a93b-d1236ebd677e"/>
    <ds:schemaRef ds:uri="http://schemas.microsoft.com/sharepoint/v3"/>
    <ds:schemaRef ds:uri="http://www.w3.org/XML/1998/namespace"/>
  </ds:schemaRefs>
</ds:datastoreItem>
</file>

<file path=customXml/itemProps4.xml><?xml version="1.0" encoding="utf-8"?>
<ds:datastoreItem xmlns:ds="http://schemas.openxmlformats.org/officeDocument/2006/customXml" ds:itemID="{CFB44B04-2A00-45C7-BCB9-7F04D51FA9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0e35ab2a-0bad-4e08-afd1-ec907182e1d5"/>
    <ds:schemaRef ds:uri="3b9b3575-773f-4f44-bdb4-af0b9d75fd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355</TotalTime>
  <Words>6316</Words>
  <Application>Microsoft Office PowerPoint</Application>
  <PresentationFormat>Widescreen</PresentationFormat>
  <Paragraphs>792</Paragraphs>
  <Slides>44</Slides>
  <Notes>42</Notes>
  <HiddenSlides>1</HiddenSlides>
  <MMClips>0</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44</vt:i4>
      </vt:variant>
    </vt:vector>
  </HeadingPairs>
  <TitlesOfParts>
    <vt:vector size="70"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Wingdings</vt:lpstr>
      <vt:lpstr>Services4x3</vt:lpstr>
      <vt:lpstr>1_5-50203_Microsoft_Ignite_Template</vt:lpstr>
      <vt:lpstr>C+E Azure 2018</vt:lpstr>
      <vt:lpstr>5-50091_TR24_BO_CT_Template</vt:lpstr>
      <vt:lpstr>5-50195_Microsoft_Build_Template</vt:lpstr>
      <vt:lpstr>2_WHITE TEMPLATE</vt:lpstr>
      <vt:lpstr>1_WHITE TEMPLATE</vt:lpstr>
      <vt:lpstr>Azure Medium</vt:lpstr>
      <vt:lpstr>3_Services4x3</vt:lpstr>
      <vt:lpstr>1_Services4x3</vt:lpstr>
      <vt:lpstr>1_5-50195_Microsoft_Build_Template</vt:lpstr>
      <vt:lpstr>think-cell Slide</vt:lpstr>
      <vt:lpstr>Module 1 – Azure Governance</vt:lpstr>
      <vt:lpstr>Module 1 - Azure Governance</vt:lpstr>
      <vt:lpstr>Management groups for enterprises</vt:lpstr>
      <vt:lpstr>How does it work?</vt:lpstr>
      <vt:lpstr>How does it work?</vt:lpstr>
      <vt:lpstr>Enterprise Azure Roles and Portals</vt:lpstr>
      <vt:lpstr>Subscription Setup Methodology</vt:lpstr>
      <vt:lpstr>Department/Account Setup Methodology</vt:lpstr>
      <vt:lpstr>Ensure Connected Subscriptions Are Managed</vt:lpstr>
      <vt:lpstr>PowerPoint Presentation</vt:lpstr>
      <vt:lpstr>PowerPoint Presentation</vt:lpstr>
      <vt:lpstr>Azure Government Roles &amp; Azure Active Directory (AAD) Associations</vt:lpstr>
      <vt:lpstr>Module 1 - Azure Governance</vt:lpstr>
      <vt:lpstr>Azure Role-Based Access Control (RBAC)</vt:lpstr>
      <vt:lpstr>Resource Lock</vt:lpstr>
      <vt:lpstr>Module 1 - Azure Governance</vt:lpstr>
      <vt:lpstr>Why is Governance needed?</vt:lpstr>
      <vt:lpstr>Traditional approach</vt:lpstr>
      <vt:lpstr>Cloud-native governance</vt:lpstr>
      <vt:lpstr>Governance for the cloud </vt:lpstr>
      <vt:lpstr>Azure Governance Architecture</vt:lpstr>
      <vt:lpstr>aka.ms/GovernanceDocs -or- docs.microsoft.com/azure/governance</vt:lpstr>
      <vt:lpstr>Introducing Azure Management Groups</vt:lpstr>
      <vt:lpstr>PowerPoint Presentation</vt:lpstr>
      <vt:lpstr>PowerPoint Presentation</vt:lpstr>
      <vt:lpstr>Azure Policy</vt:lpstr>
      <vt:lpstr>Azure Policy</vt:lpstr>
      <vt:lpstr>Azure Policy</vt:lpstr>
      <vt:lpstr>Azure Policy</vt:lpstr>
      <vt:lpstr>Policy Language</vt:lpstr>
      <vt:lpstr>Policy definition</vt:lpstr>
      <vt:lpstr>Enforce naming convention</vt:lpstr>
      <vt:lpstr>Enforce VM SKUs of basic A series</vt:lpstr>
      <vt:lpstr>Enforce VM SKUs using parameters</vt:lpstr>
      <vt:lpstr>PowerPoint Presentation</vt:lpstr>
      <vt:lpstr>Azure Policy Best Practices</vt:lpstr>
      <vt:lpstr>Policy Initiatives</vt:lpstr>
      <vt:lpstr>PowerPoint Presentation</vt:lpstr>
      <vt:lpstr>Azure Blueprints</vt:lpstr>
      <vt:lpstr>How it works</vt:lpstr>
      <vt:lpstr>Azure Resource Graph </vt:lpstr>
      <vt:lpstr>Cost Management</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 Azure Governance</dc:title>
  <dc:creator>João Paulo Ramos</dc:creator>
  <cp:lastModifiedBy>Farida Bharmal</cp:lastModifiedBy>
  <cp:revision>14</cp:revision>
  <dcterms:created xsi:type="dcterms:W3CDTF">2018-12-10T12:49:33Z</dcterms:created>
  <dcterms:modified xsi:type="dcterms:W3CDTF">2019-03-22T20:34:54Z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joramos@microsoft.com</vt:lpwstr>
  </property>
  <property fmtid="{D5CDD505-2E9C-101B-9397-08002B2CF9AE}" pid="5" name="MSIP_Label_f42aa342-8706-4288-bd11-ebb85995028c_SetDate">
    <vt:lpwstr>2018-12-10T12:54:25.1464204Z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0x010100633A73CC11212D4F9CF445922E5C54C6</vt:lpwstr>
  </property>
  <property fmtid="{D5CDD505-2E9C-101B-9397-08002B2CF9AE}" pid="11" name="_dlc_DocIdItemGuid">
    <vt:lpwstr>ea6a8e88-e55b-4558-a5ad-676f54dbfb9d</vt:lpwstr>
  </property>
</Properties>
</file>